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0" r:id="rId2"/>
    <p:sldMasterId id="2147483672" r:id="rId3"/>
    <p:sldMasterId id="2147483684" r:id="rId4"/>
  </p:sldMasterIdLst>
  <p:notesMasterIdLst>
    <p:notesMasterId r:id="rId46"/>
  </p:notesMasterIdLst>
  <p:sldIdLst>
    <p:sldId id="298" r:id="rId5"/>
    <p:sldId id="348" r:id="rId6"/>
    <p:sldId id="328" r:id="rId7"/>
    <p:sldId id="349" r:id="rId8"/>
    <p:sldId id="358" r:id="rId9"/>
    <p:sldId id="351" r:id="rId10"/>
    <p:sldId id="350" r:id="rId11"/>
    <p:sldId id="352" r:id="rId12"/>
    <p:sldId id="354" r:id="rId13"/>
    <p:sldId id="355" r:id="rId14"/>
    <p:sldId id="359" r:id="rId15"/>
    <p:sldId id="361" r:id="rId16"/>
    <p:sldId id="360" r:id="rId17"/>
    <p:sldId id="362" r:id="rId18"/>
    <p:sldId id="749" r:id="rId19"/>
    <p:sldId id="357" r:id="rId20"/>
    <p:sldId id="364" r:id="rId21"/>
    <p:sldId id="365" r:id="rId22"/>
    <p:sldId id="293" r:id="rId23"/>
    <p:sldId id="367" r:id="rId24"/>
    <p:sldId id="366" r:id="rId25"/>
    <p:sldId id="368" r:id="rId26"/>
    <p:sldId id="641" r:id="rId27"/>
    <p:sldId id="363" r:id="rId28"/>
    <p:sldId id="369" r:id="rId29"/>
    <p:sldId id="739" r:id="rId30"/>
    <p:sldId id="735" r:id="rId31"/>
    <p:sldId id="740" r:id="rId32"/>
    <p:sldId id="741" r:id="rId33"/>
    <p:sldId id="372" r:id="rId34"/>
    <p:sldId id="371" r:id="rId35"/>
    <p:sldId id="373" r:id="rId36"/>
    <p:sldId id="751" r:id="rId37"/>
    <p:sldId id="742" r:id="rId38"/>
    <p:sldId id="743" r:id="rId39"/>
    <p:sldId id="745" r:id="rId40"/>
    <p:sldId id="746" r:id="rId41"/>
    <p:sldId id="744" r:id="rId42"/>
    <p:sldId id="748" r:id="rId43"/>
    <p:sldId id="750" r:id="rId44"/>
    <p:sldId id="747"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795"/>
    <p:restoredTop sz="90730"/>
  </p:normalViewPr>
  <p:slideViewPr>
    <p:cSldViewPr snapToGrid="0">
      <p:cViewPr varScale="1">
        <p:scale>
          <a:sx n="71" d="100"/>
          <a:sy n="71" d="100"/>
        </p:scale>
        <p:origin x="184" y="10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notesMaster" Target="notesMasters/notesMaster1.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slideMaster" Target="slideMasters/slideMaster1.xml"/><Relationship Id="rId6"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B452F7C-7978-9347-8757-9BEE77F0C2B7}" type="datetimeFigureOut">
              <a:rPr lang="en-US" smtClean="0"/>
              <a:t>1/25/24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D316033-B465-2A42-AC43-034E9742E469}" type="slidenum">
              <a:rPr lang="en-US" smtClean="0"/>
              <a:t>‹#›</a:t>
            </a:fld>
            <a:endParaRPr lang="en-US"/>
          </a:p>
        </p:txBody>
      </p:sp>
    </p:spTree>
    <p:extLst>
      <p:ext uri="{BB962C8B-B14F-4D97-AF65-F5344CB8AC3E}">
        <p14:creationId xmlns:p14="http://schemas.microsoft.com/office/powerpoint/2010/main" val="18659167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7314FA8-32CD-7148-996F-97945529E7A5}" type="slidenum">
              <a:rPr lang="en-US" smtClean="0"/>
              <a:t>19</a:t>
            </a:fld>
            <a:endParaRPr lang="en-US"/>
          </a:p>
        </p:txBody>
      </p:sp>
    </p:spTree>
    <p:extLst>
      <p:ext uri="{BB962C8B-B14F-4D97-AF65-F5344CB8AC3E}">
        <p14:creationId xmlns:p14="http://schemas.microsoft.com/office/powerpoint/2010/main" val="12718723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But we can see how targeted sets of genes are expressed within these cells within the tissues</a:t>
            </a:r>
          </a:p>
          <a:p>
            <a:r>
              <a:rPr lang="en-US"/>
              <a:t>For 100s to 1000s genes</a:t>
            </a:r>
          </a:p>
        </p:txBody>
      </p:sp>
      <p:sp>
        <p:nvSpPr>
          <p:cNvPr id="4" name="Slide Number Placeholder 3"/>
          <p:cNvSpPr>
            <a:spLocks noGrp="1"/>
          </p:cNvSpPr>
          <p:nvPr>
            <p:ph type="sldNum" sz="quarter" idx="5"/>
          </p:nvPr>
        </p:nvSpPr>
        <p:spPr/>
        <p:txBody>
          <a:bodyPr/>
          <a:lstStyle/>
          <a:p>
            <a:fld id="{3576370B-C705-D24A-B1D6-E4CB4471077D}" type="slidenum">
              <a:rPr lang="en-US" smtClean="0"/>
              <a:t>29</a:t>
            </a:fld>
            <a:endParaRPr lang="en-US"/>
          </a:p>
        </p:txBody>
      </p:sp>
    </p:spTree>
    <p:extLst>
      <p:ext uri="{BB962C8B-B14F-4D97-AF65-F5344CB8AC3E}">
        <p14:creationId xmlns:p14="http://schemas.microsoft.com/office/powerpoint/2010/main" val="2653341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D514EB-CA23-F478-27C9-F7C595CAA59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98C599A-5AD3-FE8B-3D2E-E5F98BC8594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7667554-EB81-9933-0473-41A97C2FD69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D384FF3-5800-3B3C-F083-3E5C1057CB8B}"/>
              </a:ext>
            </a:extLst>
          </p:cNvPr>
          <p:cNvSpPr>
            <a:spLocks noGrp="1"/>
          </p:cNvSpPr>
          <p:nvPr>
            <p:ph type="sldNum" sz="quarter" idx="5"/>
          </p:nvPr>
        </p:nvSpPr>
        <p:spPr/>
        <p:txBody>
          <a:bodyPr/>
          <a:lstStyle/>
          <a:p>
            <a:fld id="{6D316033-B465-2A42-AC43-034E9742E469}" type="slidenum">
              <a:rPr lang="en-US" smtClean="0"/>
              <a:t>20</a:t>
            </a:fld>
            <a:endParaRPr lang="en-US"/>
          </a:p>
        </p:txBody>
      </p:sp>
    </p:spTree>
    <p:extLst>
      <p:ext uri="{BB962C8B-B14F-4D97-AF65-F5344CB8AC3E}">
        <p14:creationId xmlns:p14="http://schemas.microsoft.com/office/powerpoint/2010/main" val="10157051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316033-B465-2A42-AC43-034E9742E469}" type="slidenum">
              <a:rPr lang="en-US" smtClean="0"/>
              <a:t>21</a:t>
            </a:fld>
            <a:endParaRPr lang="en-US"/>
          </a:p>
        </p:txBody>
      </p:sp>
    </p:spTree>
    <p:extLst>
      <p:ext uri="{BB962C8B-B14F-4D97-AF65-F5344CB8AC3E}">
        <p14:creationId xmlns:p14="http://schemas.microsoft.com/office/powerpoint/2010/main" val="32312392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48C738-9331-8707-C534-961AB488DF1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6FB9498-7A14-452D-FA50-5BF03AD7C8D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784C5C4-CFD8-860A-40E4-FD8478A0144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03132D1-5ACE-F8F9-2FAA-D5F3C579804C}"/>
              </a:ext>
            </a:extLst>
          </p:cNvPr>
          <p:cNvSpPr>
            <a:spLocks noGrp="1"/>
          </p:cNvSpPr>
          <p:nvPr>
            <p:ph type="sldNum" sz="quarter" idx="5"/>
          </p:nvPr>
        </p:nvSpPr>
        <p:spPr/>
        <p:txBody>
          <a:bodyPr/>
          <a:lstStyle/>
          <a:p>
            <a:fld id="{6D316033-B465-2A42-AC43-034E9742E469}" type="slidenum">
              <a:rPr lang="en-US" smtClean="0"/>
              <a:t>22</a:t>
            </a:fld>
            <a:endParaRPr lang="en-US"/>
          </a:p>
        </p:txBody>
      </p:sp>
    </p:spTree>
    <p:extLst>
      <p:ext uri="{BB962C8B-B14F-4D97-AF65-F5344CB8AC3E}">
        <p14:creationId xmlns:p14="http://schemas.microsoft.com/office/powerpoint/2010/main" val="13476916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and count how many copies of each gene we detect in each cell</a:t>
            </a:r>
          </a:p>
        </p:txBody>
      </p:sp>
      <p:sp>
        <p:nvSpPr>
          <p:cNvPr id="4" name="Slide Number Placeholder 3"/>
          <p:cNvSpPr>
            <a:spLocks noGrp="1"/>
          </p:cNvSpPr>
          <p:nvPr>
            <p:ph type="sldNum" sz="quarter" idx="5"/>
          </p:nvPr>
        </p:nvSpPr>
        <p:spPr/>
        <p:txBody>
          <a:bodyPr/>
          <a:lstStyle/>
          <a:p>
            <a:fld id="{3576370B-C705-D24A-B1D6-E4CB4471077D}" type="slidenum">
              <a:rPr lang="en-US" smtClean="0"/>
              <a:t>23</a:t>
            </a:fld>
            <a:endParaRPr lang="en-US"/>
          </a:p>
        </p:txBody>
      </p:sp>
    </p:spTree>
    <p:extLst>
      <p:ext uri="{BB962C8B-B14F-4D97-AF65-F5344CB8AC3E}">
        <p14:creationId xmlns:p14="http://schemas.microsoft.com/office/powerpoint/2010/main" val="32837724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A1F957-0B77-A0A4-2ED2-718A9CA514C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E8B50DF-86F8-9A30-0BD7-417E249408B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4822588-A2D4-78AD-F8C4-AEF607CAB37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324B91F-A35D-A5B9-22FE-1EC5B1C07CA5}"/>
              </a:ext>
            </a:extLst>
          </p:cNvPr>
          <p:cNvSpPr>
            <a:spLocks noGrp="1"/>
          </p:cNvSpPr>
          <p:nvPr>
            <p:ph type="sldNum" sz="quarter" idx="5"/>
          </p:nvPr>
        </p:nvSpPr>
        <p:spPr/>
        <p:txBody>
          <a:bodyPr/>
          <a:lstStyle/>
          <a:p>
            <a:fld id="{6D316033-B465-2A42-AC43-034E9742E469}" type="slidenum">
              <a:rPr lang="en-US" smtClean="0"/>
              <a:t>24</a:t>
            </a:fld>
            <a:endParaRPr lang="en-US"/>
          </a:p>
        </p:txBody>
      </p:sp>
    </p:spTree>
    <p:extLst>
      <p:ext uri="{BB962C8B-B14F-4D97-AF65-F5344CB8AC3E}">
        <p14:creationId xmlns:p14="http://schemas.microsoft.com/office/powerpoint/2010/main" val="8490645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What we end up with is not only an image of where cells are within fixed tissues (here we have a cortical section of the mouse cortex)</a:t>
            </a:r>
          </a:p>
        </p:txBody>
      </p:sp>
      <p:sp>
        <p:nvSpPr>
          <p:cNvPr id="4" name="Slide Number Placeholder 3"/>
          <p:cNvSpPr>
            <a:spLocks noGrp="1"/>
          </p:cNvSpPr>
          <p:nvPr>
            <p:ph type="sldNum" sz="quarter" idx="5"/>
          </p:nvPr>
        </p:nvSpPr>
        <p:spPr/>
        <p:txBody>
          <a:bodyPr/>
          <a:lstStyle/>
          <a:p>
            <a:fld id="{3576370B-C705-D24A-B1D6-E4CB4471077D}" type="slidenum">
              <a:rPr lang="en-US" smtClean="0"/>
              <a:t>26</a:t>
            </a:fld>
            <a:endParaRPr lang="en-US"/>
          </a:p>
        </p:txBody>
      </p:sp>
    </p:spTree>
    <p:extLst>
      <p:ext uri="{BB962C8B-B14F-4D97-AF65-F5344CB8AC3E}">
        <p14:creationId xmlns:p14="http://schemas.microsoft.com/office/powerpoint/2010/main" val="22653802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But we can see how targeted sets of genes are expressed within these cells within the tissues</a:t>
            </a:r>
          </a:p>
        </p:txBody>
      </p:sp>
      <p:sp>
        <p:nvSpPr>
          <p:cNvPr id="4" name="Slide Number Placeholder 3"/>
          <p:cNvSpPr>
            <a:spLocks noGrp="1"/>
          </p:cNvSpPr>
          <p:nvPr>
            <p:ph type="sldNum" sz="quarter" idx="5"/>
          </p:nvPr>
        </p:nvSpPr>
        <p:spPr/>
        <p:txBody>
          <a:bodyPr/>
          <a:lstStyle/>
          <a:p>
            <a:fld id="{3576370B-C705-D24A-B1D6-E4CB4471077D}" type="slidenum">
              <a:rPr lang="en-US" smtClean="0"/>
              <a:t>27</a:t>
            </a:fld>
            <a:endParaRPr lang="en-US"/>
          </a:p>
        </p:txBody>
      </p:sp>
    </p:spTree>
    <p:extLst>
      <p:ext uri="{BB962C8B-B14F-4D97-AF65-F5344CB8AC3E}">
        <p14:creationId xmlns:p14="http://schemas.microsoft.com/office/powerpoint/2010/main" val="28725236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But we can see how targeted sets of genes are expressed within these cells within the tissues</a:t>
            </a:r>
          </a:p>
          <a:p>
            <a:r>
              <a:rPr lang="en-US"/>
              <a:t>For 100s to 1000s genes</a:t>
            </a:r>
          </a:p>
        </p:txBody>
      </p:sp>
      <p:sp>
        <p:nvSpPr>
          <p:cNvPr id="4" name="Slide Number Placeholder 3"/>
          <p:cNvSpPr>
            <a:spLocks noGrp="1"/>
          </p:cNvSpPr>
          <p:nvPr>
            <p:ph type="sldNum" sz="quarter" idx="5"/>
          </p:nvPr>
        </p:nvSpPr>
        <p:spPr/>
        <p:txBody>
          <a:bodyPr/>
          <a:lstStyle/>
          <a:p>
            <a:fld id="{3576370B-C705-D24A-B1D6-E4CB4471077D}" type="slidenum">
              <a:rPr lang="en-US" smtClean="0"/>
              <a:t>28</a:t>
            </a:fld>
            <a:endParaRPr lang="en-US"/>
          </a:p>
        </p:txBody>
      </p:sp>
    </p:spTree>
    <p:extLst>
      <p:ext uri="{BB962C8B-B14F-4D97-AF65-F5344CB8AC3E}">
        <p14:creationId xmlns:p14="http://schemas.microsoft.com/office/powerpoint/2010/main" val="28733153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1A03A0-B870-C007-5989-A2E8586C086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188ABF8-C8DC-6E21-2FDF-545BCD2967F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BA7D91E-ACFF-86BB-CAF3-FE05B4478FDC}"/>
              </a:ext>
            </a:extLst>
          </p:cNvPr>
          <p:cNvSpPr>
            <a:spLocks noGrp="1"/>
          </p:cNvSpPr>
          <p:nvPr>
            <p:ph type="dt" sz="half" idx="10"/>
          </p:nvPr>
        </p:nvSpPr>
        <p:spPr/>
        <p:txBody>
          <a:bodyPr/>
          <a:lstStyle/>
          <a:p>
            <a:fld id="{8B9D9A7E-077C-AA4F-BE45-42AFCF622BD8}" type="datetimeFigureOut">
              <a:rPr lang="en-US" smtClean="0"/>
              <a:t>1/25/24</a:t>
            </a:fld>
            <a:endParaRPr lang="en-US"/>
          </a:p>
        </p:txBody>
      </p:sp>
      <p:sp>
        <p:nvSpPr>
          <p:cNvPr id="5" name="Footer Placeholder 4">
            <a:extLst>
              <a:ext uri="{FF2B5EF4-FFF2-40B4-BE49-F238E27FC236}">
                <a16:creationId xmlns:a16="http://schemas.microsoft.com/office/drawing/2014/main" id="{DFECED19-CA87-100B-EF66-1DC06F71C3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1D4927-8352-FB83-24C3-13165353B6D0}"/>
              </a:ext>
            </a:extLst>
          </p:cNvPr>
          <p:cNvSpPr>
            <a:spLocks noGrp="1"/>
          </p:cNvSpPr>
          <p:nvPr>
            <p:ph type="sldNum" sz="quarter" idx="12"/>
          </p:nvPr>
        </p:nvSpPr>
        <p:spPr/>
        <p:txBody>
          <a:bodyPr/>
          <a:lstStyle/>
          <a:p>
            <a:fld id="{912557C2-D33A-7043-B318-145AEED15C7F}" type="slidenum">
              <a:rPr lang="en-US" smtClean="0"/>
              <a:t>‹#›</a:t>
            </a:fld>
            <a:endParaRPr lang="en-US"/>
          </a:p>
        </p:txBody>
      </p:sp>
    </p:spTree>
    <p:extLst>
      <p:ext uri="{BB962C8B-B14F-4D97-AF65-F5344CB8AC3E}">
        <p14:creationId xmlns:p14="http://schemas.microsoft.com/office/powerpoint/2010/main" val="8598522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304CF6-F000-981E-5711-EBA2227E2EC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8801314-7D6C-8085-AAE8-EDBD0D902EC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FA02866-9C2D-486B-AC2F-47EC956B5559}"/>
              </a:ext>
            </a:extLst>
          </p:cNvPr>
          <p:cNvSpPr>
            <a:spLocks noGrp="1"/>
          </p:cNvSpPr>
          <p:nvPr>
            <p:ph type="dt" sz="half" idx="10"/>
          </p:nvPr>
        </p:nvSpPr>
        <p:spPr/>
        <p:txBody>
          <a:bodyPr/>
          <a:lstStyle/>
          <a:p>
            <a:fld id="{8B9D9A7E-077C-AA4F-BE45-42AFCF622BD8}" type="datetimeFigureOut">
              <a:rPr lang="en-US" smtClean="0"/>
              <a:t>1/25/24</a:t>
            </a:fld>
            <a:endParaRPr lang="en-US"/>
          </a:p>
        </p:txBody>
      </p:sp>
      <p:sp>
        <p:nvSpPr>
          <p:cNvPr id="5" name="Footer Placeholder 4">
            <a:extLst>
              <a:ext uri="{FF2B5EF4-FFF2-40B4-BE49-F238E27FC236}">
                <a16:creationId xmlns:a16="http://schemas.microsoft.com/office/drawing/2014/main" id="{7663D422-85B5-106D-007C-DE281E654F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AD0633C-3E38-7A43-0567-9B9948FDF840}"/>
              </a:ext>
            </a:extLst>
          </p:cNvPr>
          <p:cNvSpPr>
            <a:spLocks noGrp="1"/>
          </p:cNvSpPr>
          <p:nvPr>
            <p:ph type="sldNum" sz="quarter" idx="12"/>
          </p:nvPr>
        </p:nvSpPr>
        <p:spPr/>
        <p:txBody>
          <a:bodyPr/>
          <a:lstStyle/>
          <a:p>
            <a:fld id="{912557C2-D33A-7043-B318-145AEED15C7F}" type="slidenum">
              <a:rPr lang="en-US" smtClean="0"/>
              <a:t>‹#›</a:t>
            </a:fld>
            <a:endParaRPr lang="en-US"/>
          </a:p>
        </p:txBody>
      </p:sp>
    </p:spTree>
    <p:extLst>
      <p:ext uri="{BB962C8B-B14F-4D97-AF65-F5344CB8AC3E}">
        <p14:creationId xmlns:p14="http://schemas.microsoft.com/office/powerpoint/2010/main" val="350121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1BD0116-9CB6-EDA3-AFBA-DAC52413F80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21B1DC1-E3BC-BBC2-5E49-1BBA935F443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3F95A61-C0B4-1671-F3BB-8769AA1150A9}"/>
              </a:ext>
            </a:extLst>
          </p:cNvPr>
          <p:cNvSpPr>
            <a:spLocks noGrp="1"/>
          </p:cNvSpPr>
          <p:nvPr>
            <p:ph type="dt" sz="half" idx="10"/>
          </p:nvPr>
        </p:nvSpPr>
        <p:spPr/>
        <p:txBody>
          <a:bodyPr/>
          <a:lstStyle/>
          <a:p>
            <a:fld id="{8B9D9A7E-077C-AA4F-BE45-42AFCF622BD8}" type="datetimeFigureOut">
              <a:rPr lang="en-US" smtClean="0"/>
              <a:t>1/25/24</a:t>
            </a:fld>
            <a:endParaRPr lang="en-US"/>
          </a:p>
        </p:txBody>
      </p:sp>
      <p:sp>
        <p:nvSpPr>
          <p:cNvPr id="5" name="Footer Placeholder 4">
            <a:extLst>
              <a:ext uri="{FF2B5EF4-FFF2-40B4-BE49-F238E27FC236}">
                <a16:creationId xmlns:a16="http://schemas.microsoft.com/office/drawing/2014/main" id="{6A3E6665-CEB9-ED89-FD5D-29B028FBD76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89B2B40-1D7D-3376-3600-0EFF62F52259}"/>
              </a:ext>
            </a:extLst>
          </p:cNvPr>
          <p:cNvSpPr>
            <a:spLocks noGrp="1"/>
          </p:cNvSpPr>
          <p:nvPr>
            <p:ph type="sldNum" sz="quarter" idx="12"/>
          </p:nvPr>
        </p:nvSpPr>
        <p:spPr/>
        <p:txBody>
          <a:bodyPr/>
          <a:lstStyle/>
          <a:p>
            <a:fld id="{912557C2-D33A-7043-B318-145AEED15C7F}" type="slidenum">
              <a:rPr lang="en-US" smtClean="0"/>
              <a:t>‹#›</a:t>
            </a:fld>
            <a:endParaRPr lang="en-US"/>
          </a:p>
        </p:txBody>
      </p:sp>
    </p:spTree>
    <p:extLst>
      <p:ext uri="{BB962C8B-B14F-4D97-AF65-F5344CB8AC3E}">
        <p14:creationId xmlns:p14="http://schemas.microsoft.com/office/powerpoint/2010/main" val="272022795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B9D9A7E-077C-AA4F-BE45-42AFCF622BD8}" type="datetimeFigureOut">
              <a:rPr lang="en-US" smtClean="0"/>
              <a:t>1/25/24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12557C2-D33A-7043-B318-145AEED15C7F}" type="slidenum">
              <a:rPr lang="en-US" smtClean="0"/>
              <a:t>‹#›</a:t>
            </a:fld>
            <a:endParaRPr lang="en-US"/>
          </a:p>
        </p:txBody>
      </p:sp>
    </p:spTree>
    <p:extLst>
      <p:ext uri="{BB962C8B-B14F-4D97-AF65-F5344CB8AC3E}">
        <p14:creationId xmlns:p14="http://schemas.microsoft.com/office/powerpoint/2010/main" val="412401675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B9D9A7E-077C-AA4F-BE45-42AFCF622BD8}" type="datetimeFigureOut">
              <a:rPr lang="en-US" smtClean="0"/>
              <a:t>1/25/24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12557C2-D33A-7043-B318-145AEED15C7F}" type="slidenum">
              <a:rPr lang="en-US" smtClean="0"/>
              <a:t>‹#›</a:t>
            </a:fld>
            <a:endParaRPr lang="en-US"/>
          </a:p>
        </p:txBody>
      </p:sp>
    </p:spTree>
    <p:extLst>
      <p:ext uri="{BB962C8B-B14F-4D97-AF65-F5344CB8AC3E}">
        <p14:creationId xmlns:p14="http://schemas.microsoft.com/office/powerpoint/2010/main" val="32048767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B9D9A7E-077C-AA4F-BE45-42AFCF622BD8}" type="datetimeFigureOut">
              <a:rPr lang="en-US" smtClean="0"/>
              <a:t>1/25/24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12557C2-D33A-7043-B318-145AEED15C7F}" type="slidenum">
              <a:rPr lang="en-US" smtClean="0"/>
              <a:t>‹#›</a:t>
            </a:fld>
            <a:endParaRPr lang="en-US"/>
          </a:p>
        </p:txBody>
      </p:sp>
    </p:spTree>
    <p:extLst>
      <p:ext uri="{BB962C8B-B14F-4D97-AF65-F5344CB8AC3E}">
        <p14:creationId xmlns:p14="http://schemas.microsoft.com/office/powerpoint/2010/main" val="142833678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B9D9A7E-077C-AA4F-BE45-42AFCF622BD8}" type="datetimeFigureOut">
              <a:rPr lang="en-US" smtClean="0"/>
              <a:t>1/25/24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12557C2-D33A-7043-B318-145AEED15C7F}" type="slidenum">
              <a:rPr lang="en-US" smtClean="0"/>
              <a:t>‹#›</a:t>
            </a:fld>
            <a:endParaRPr lang="en-US"/>
          </a:p>
        </p:txBody>
      </p:sp>
    </p:spTree>
    <p:extLst>
      <p:ext uri="{BB962C8B-B14F-4D97-AF65-F5344CB8AC3E}">
        <p14:creationId xmlns:p14="http://schemas.microsoft.com/office/powerpoint/2010/main" val="111685399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B9D9A7E-077C-AA4F-BE45-42AFCF622BD8}" type="datetimeFigureOut">
              <a:rPr lang="en-US" smtClean="0"/>
              <a:t>1/25/24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12557C2-D33A-7043-B318-145AEED15C7F}" type="slidenum">
              <a:rPr lang="en-US" smtClean="0"/>
              <a:t>‹#›</a:t>
            </a:fld>
            <a:endParaRPr lang="en-US"/>
          </a:p>
        </p:txBody>
      </p:sp>
    </p:spTree>
    <p:extLst>
      <p:ext uri="{BB962C8B-B14F-4D97-AF65-F5344CB8AC3E}">
        <p14:creationId xmlns:p14="http://schemas.microsoft.com/office/powerpoint/2010/main" val="271828810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B9D9A7E-077C-AA4F-BE45-42AFCF622BD8}" type="datetimeFigureOut">
              <a:rPr lang="en-US" smtClean="0"/>
              <a:t>1/25/24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12557C2-D33A-7043-B318-145AEED15C7F}" type="slidenum">
              <a:rPr lang="en-US" smtClean="0"/>
              <a:t>‹#›</a:t>
            </a:fld>
            <a:endParaRPr lang="en-US"/>
          </a:p>
        </p:txBody>
      </p:sp>
    </p:spTree>
    <p:extLst>
      <p:ext uri="{BB962C8B-B14F-4D97-AF65-F5344CB8AC3E}">
        <p14:creationId xmlns:p14="http://schemas.microsoft.com/office/powerpoint/2010/main" val="283633797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B9D9A7E-077C-AA4F-BE45-42AFCF622BD8}" type="datetimeFigureOut">
              <a:rPr lang="en-US" smtClean="0"/>
              <a:t>1/25/24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12557C2-D33A-7043-B318-145AEED15C7F}" type="slidenum">
              <a:rPr lang="en-US" smtClean="0"/>
              <a:t>‹#›</a:t>
            </a:fld>
            <a:endParaRPr lang="en-US"/>
          </a:p>
        </p:txBody>
      </p:sp>
    </p:spTree>
    <p:extLst>
      <p:ext uri="{BB962C8B-B14F-4D97-AF65-F5344CB8AC3E}">
        <p14:creationId xmlns:p14="http://schemas.microsoft.com/office/powerpoint/2010/main" val="162548629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B9D9A7E-077C-AA4F-BE45-42AFCF622BD8}" type="datetimeFigureOut">
              <a:rPr lang="en-US" smtClean="0"/>
              <a:t>1/25/24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12557C2-D33A-7043-B318-145AEED15C7F}" type="slidenum">
              <a:rPr lang="en-US" smtClean="0"/>
              <a:t>‹#›</a:t>
            </a:fld>
            <a:endParaRPr lang="en-US"/>
          </a:p>
        </p:txBody>
      </p:sp>
    </p:spTree>
    <p:extLst>
      <p:ext uri="{BB962C8B-B14F-4D97-AF65-F5344CB8AC3E}">
        <p14:creationId xmlns:p14="http://schemas.microsoft.com/office/powerpoint/2010/main" val="35297921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327E0F-2F2A-632B-C9A3-73B948422B7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BFAC507-4762-9857-2E76-7E52E315B4B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2A96AD6-3F29-7A3E-6A04-59CF8F7890FF}"/>
              </a:ext>
            </a:extLst>
          </p:cNvPr>
          <p:cNvSpPr>
            <a:spLocks noGrp="1"/>
          </p:cNvSpPr>
          <p:nvPr>
            <p:ph type="dt" sz="half" idx="10"/>
          </p:nvPr>
        </p:nvSpPr>
        <p:spPr/>
        <p:txBody>
          <a:bodyPr/>
          <a:lstStyle/>
          <a:p>
            <a:fld id="{8B9D9A7E-077C-AA4F-BE45-42AFCF622BD8}" type="datetimeFigureOut">
              <a:rPr lang="en-US" smtClean="0"/>
              <a:t>1/25/24</a:t>
            </a:fld>
            <a:endParaRPr lang="en-US"/>
          </a:p>
        </p:txBody>
      </p:sp>
      <p:sp>
        <p:nvSpPr>
          <p:cNvPr id="5" name="Footer Placeholder 4">
            <a:extLst>
              <a:ext uri="{FF2B5EF4-FFF2-40B4-BE49-F238E27FC236}">
                <a16:creationId xmlns:a16="http://schemas.microsoft.com/office/drawing/2014/main" id="{45258E6B-19C5-0219-DCF8-079AB406FE0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F4E2B1C-9E83-2ACF-3FD0-2906107DC92C}"/>
              </a:ext>
            </a:extLst>
          </p:cNvPr>
          <p:cNvSpPr>
            <a:spLocks noGrp="1"/>
          </p:cNvSpPr>
          <p:nvPr>
            <p:ph type="sldNum" sz="quarter" idx="12"/>
          </p:nvPr>
        </p:nvSpPr>
        <p:spPr/>
        <p:txBody>
          <a:bodyPr/>
          <a:lstStyle/>
          <a:p>
            <a:fld id="{912557C2-D33A-7043-B318-145AEED15C7F}" type="slidenum">
              <a:rPr lang="en-US" smtClean="0"/>
              <a:t>‹#›</a:t>
            </a:fld>
            <a:endParaRPr lang="en-US"/>
          </a:p>
        </p:txBody>
      </p:sp>
    </p:spTree>
    <p:extLst>
      <p:ext uri="{BB962C8B-B14F-4D97-AF65-F5344CB8AC3E}">
        <p14:creationId xmlns:p14="http://schemas.microsoft.com/office/powerpoint/2010/main" val="267182731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B9D9A7E-077C-AA4F-BE45-42AFCF622BD8}" type="datetimeFigureOut">
              <a:rPr lang="en-US" smtClean="0"/>
              <a:t>1/25/24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12557C2-D33A-7043-B318-145AEED15C7F}" type="slidenum">
              <a:rPr lang="en-US" smtClean="0"/>
              <a:t>‹#›</a:t>
            </a:fld>
            <a:endParaRPr lang="en-US"/>
          </a:p>
        </p:txBody>
      </p:sp>
    </p:spTree>
    <p:extLst>
      <p:ext uri="{BB962C8B-B14F-4D97-AF65-F5344CB8AC3E}">
        <p14:creationId xmlns:p14="http://schemas.microsoft.com/office/powerpoint/2010/main" val="16904470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B9D9A7E-077C-AA4F-BE45-42AFCF622BD8}" type="datetimeFigureOut">
              <a:rPr lang="en-US" smtClean="0"/>
              <a:t>1/25/24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12557C2-D33A-7043-B318-145AEED15C7F}" type="slidenum">
              <a:rPr lang="en-US" smtClean="0"/>
              <a:t>‹#›</a:t>
            </a:fld>
            <a:endParaRPr lang="en-US"/>
          </a:p>
        </p:txBody>
      </p:sp>
    </p:spTree>
    <p:extLst>
      <p:ext uri="{BB962C8B-B14F-4D97-AF65-F5344CB8AC3E}">
        <p14:creationId xmlns:p14="http://schemas.microsoft.com/office/powerpoint/2010/main" val="95901765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B9D9A7E-077C-AA4F-BE45-42AFCF622BD8}" type="datetimeFigureOut">
              <a:rPr lang="en-US" smtClean="0"/>
              <a:t>1/25/24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12557C2-D33A-7043-B318-145AEED15C7F}" type="slidenum">
              <a:rPr lang="en-US" smtClean="0"/>
              <a:t>‹#›</a:t>
            </a:fld>
            <a:endParaRPr lang="en-US"/>
          </a:p>
        </p:txBody>
      </p:sp>
    </p:spTree>
    <p:extLst>
      <p:ext uri="{BB962C8B-B14F-4D97-AF65-F5344CB8AC3E}">
        <p14:creationId xmlns:p14="http://schemas.microsoft.com/office/powerpoint/2010/main" val="370415035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B9D9A7E-077C-AA4F-BE45-42AFCF622BD8}" type="datetimeFigureOut">
              <a:rPr lang="en-US" smtClean="0"/>
              <a:t>1/25/24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12557C2-D33A-7043-B318-145AEED15C7F}" type="slidenum">
              <a:rPr lang="en-US" smtClean="0"/>
              <a:t>‹#›</a:t>
            </a:fld>
            <a:endParaRPr lang="en-US"/>
          </a:p>
        </p:txBody>
      </p:sp>
    </p:spTree>
    <p:extLst>
      <p:ext uri="{BB962C8B-B14F-4D97-AF65-F5344CB8AC3E}">
        <p14:creationId xmlns:p14="http://schemas.microsoft.com/office/powerpoint/2010/main" val="6768238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B9D9A7E-077C-AA4F-BE45-42AFCF622BD8}" type="datetimeFigureOut">
              <a:rPr lang="en-US" smtClean="0"/>
              <a:t>1/25/24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12557C2-D33A-7043-B318-145AEED15C7F}" type="slidenum">
              <a:rPr lang="en-US" smtClean="0"/>
              <a:t>‹#›</a:t>
            </a:fld>
            <a:endParaRPr lang="en-US"/>
          </a:p>
        </p:txBody>
      </p:sp>
    </p:spTree>
    <p:extLst>
      <p:ext uri="{BB962C8B-B14F-4D97-AF65-F5344CB8AC3E}">
        <p14:creationId xmlns:p14="http://schemas.microsoft.com/office/powerpoint/2010/main" val="27880606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B9D9A7E-077C-AA4F-BE45-42AFCF622BD8}" type="datetimeFigureOut">
              <a:rPr lang="en-US" smtClean="0"/>
              <a:t>1/25/24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12557C2-D33A-7043-B318-145AEED15C7F}" type="slidenum">
              <a:rPr lang="en-US" smtClean="0"/>
              <a:t>‹#›</a:t>
            </a:fld>
            <a:endParaRPr lang="en-US"/>
          </a:p>
        </p:txBody>
      </p:sp>
    </p:spTree>
    <p:extLst>
      <p:ext uri="{BB962C8B-B14F-4D97-AF65-F5344CB8AC3E}">
        <p14:creationId xmlns:p14="http://schemas.microsoft.com/office/powerpoint/2010/main" val="194487813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B9D9A7E-077C-AA4F-BE45-42AFCF622BD8}" type="datetimeFigureOut">
              <a:rPr lang="en-US" smtClean="0"/>
              <a:t>1/25/24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12557C2-D33A-7043-B318-145AEED15C7F}" type="slidenum">
              <a:rPr lang="en-US" smtClean="0"/>
              <a:t>‹#›</a:t>
            </a:fld>
            <a:endParaRPr lang="en-US"/>
          </a:p>
        </p:txBody>
      </p:sp>
    </p:spTree>
    <p:extLst>
      <p:ext uri="{BB962C8B-B14F-4D97-AF65-F5344CB8AC3E}">
        <p14:creationId xmlns:p14="http://schemas.microsoft.com/office/powerpoint/2010/main" val="191243589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B9D9A7E-077C-AA4F-BE45-42AFCF622BD8}" type="datetimeFigureOut">
              <a:rPr lang="en-US" smtClean="0"/>
              <a:t>1/25/24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12557C2-D33A-7043-B318-145AEED15C7F}" type="slidenum">
              <a:rPr lang="en-US" smtClean="0"/>
              <a:t>‹#›</a:t>
            </a:fld>
            <a:endParaRPr lang="en-US"/>
          </a:p>
        </p:txBody>
      </p:sp>
    </p:spTree>
    <p:extLst>
      <p:ext uri="{BB962C8B-B14F-4D97-AF65-F5344CB8AC3E}">
        <p14:creationId xmlns:p14="http://schemas.microsoft.com/office/powerpoint/2010/main" val="415550007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B9D9A7E-077C-AA4F-BE45-42AFCF622BD8}" type="datetimeFigureOut">
              <a:rPr lang="en-US" smtClean="0"/>
              <a:t>1/25/24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12557C2-D33A-7043-B318-145AEED15C7F}" type="slidenum">
              <a:rPr lang="en-US" smtClean="0"/>
              <a:t>‹#›</a:t>
            </a:fld>
            <a:endParaRPr lang="en-US"/>
          </a:p>
        </p:txBody>
      </p:sp>
    </p:spTree>
    <p:extLst>
      <p:ext uri="{BB962C8B-B14F-4D97-AF65-F5344CB8AC3E}">
        <p14:creationId xmlns:p14="http://schemas.microsoft.com/office/powerpoint/2010/main" val="299148514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B9D9A7E-077C-AA4F-BE45-42AFCF622BD8}" type="datetimeFigureOut">
              <a:rPr lang="en-US" smtClean="0"/>
              <a:t>1/25/24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12557C2-D33A-7043-B318-145AEED15C7F}" type="slidenum">
              <a:rPr lang="en-US" smtClean="0"/>
              <a:t>‹#›</a:t>
            </a:fld>
            <a:endParaRPr lang="en-US"/>
          </a:p>
        </p:txBody>
      </p:sp>
    </p:spTree>
    <p:extLst>
      <p:ext uri="{BB962C8B-B14F-4D97-AF65-F5344CB8AC3E}">
        <p14:creationId xmlns:p14="http://schemas.microsoft.com/office/powerpoint/2010/main" val="37802466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B3145A-FFE2-A417-082E-77C00443DB8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FCE09A9-03F1-D647-FB56-8D719AD440F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67B489A-0551-2D75-D94A-94EAB6C56EA5}"/>
              </a:ext>
            </a:extLst>
          </p:cNvPr>
          <p:cNvSpPr>
            <a:spLocks noGrp="1"/>
          </p:cNvSpPr>
          <p:nvPr>
            <p:ph type="dt" sz="half" idx="10"/>
          </p:nvPr>
        </p:nvSpPr>
        <p:spPr/>
        <p:txBody>
          <a:bodyPr/>
          <a:lstStyle/>
          <a:p>
            <a:fld id="{8B9D9A7E-077C-AA4F-BE45-42AFCF622BD8}" type="datetimeFigureOut">
              <a:rPr lang="en-US" smtClean="0"/>
              <a:t>1/25/24</a:t>
            </a:fld>
            <a:endParaRPr lang="en-US"/>
          </a:p>
        </p:txBody>
      </p:sp>
      <p:sp>
        <p:nvSpPr>
          <p:cNvPr id="5" name="Footer Placeholder 4">
            <a:extLst>
              <a:ext uri="{FF2B5EF4-FFF2-40B4-BE49-F238E27FC236}">
                <a16:creationId xmlns:a16="http://schemas.microsoft.com/office/drawing/2014/main" id="{675319C3-A931-8335-0F7C-FC972D095A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E8CD5D2-3BBE-35C0-B226-4A27912A6902}"/>
              </a:ext>
            </a:extLst>
          </p:cNvPr>
          <p:cNvSpPr>
            <a:spLocks noGrp="1"/>
          </p:cNvSpPr>
          <p:nvPr>
            <p:ph type="sldNum" sz="quarter" idx="12"/>
          </p:nvPr>
        </p:nvSpPr>
        <p:spPr/>
        <p:txBody>
          <a:bodyPr/>
          <a:lstStyle/>
          <a:p>
            <a:fld id="{912557C2-D33A-7043-B318-145AEED15C7F}" type="slidenum">
              <a:rPr lang="en-US" smtClean="0"/>
              <a:t>‹#›</a:t>
            </a:fld>
            <a:endParaRPr lang="en-US"/>
          </a:p>
        </p:txBody>
      </p:sp>
    </p:spTree>
    <p:extLst>
      <p:ext uri="{BB962C8B-B14F-4D97-AF65-F5344CB8AC3E}">
        <p14:creationId xmlns:p14="http://schemas.microsoft.com/office/powerpoint/2010/main" val="8995348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B9D9A7E-077C-AA4F-BE45-42AFCF622BD8}" type="datetimeFigureOut">
              <a:rPr lang="en-US" smtClean="0"/>
              <a:t>1/25/24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12557C2-D33A-7043-B318-145AEED15C7F}" type="slidenum">
              <a:rPr lang="en-US" smtClean="0"/>
              <a:t>‹#›</a:t>
            </a:fld>
            <a:endParaRPr lang="en-US"/>
          </a:p>
        </p:txBody>
      </p:sp>
    </p:spTree>
    <p:extLst>
      <p:ext uri="{BB962C8B-B14F-4D97-AF65-F5344CB8AC3E}">
        <p14:creationId xmlns:p14="http://schemas.microsoft.com/office/powerpoint/2010/main" val="237379770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B9D9A7E-077C-AA4F-BE45-42AFCF622BD8}" type="datetimeFigureOut">
              <a:rPr lang="en-US" smtClean="0"/>
              <a:t>1/25/24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12557C2-D33A-7043-B318-145AEED15C7F}" type="slidenum">
              <a:rPr lang="en-US" smtClean="0"/>
              <a:t>‹#›</a:t>
            </a:fld>
            <a:endParaRPr lang="en-US"/>
          </a:p>
        </p:txBody>
      </p:sp>
    </p:spTree>
    <p:extLst>
      <p:ext uri="{BB962C8B-B14F-4D97-AF65-F5344CB8AC3E}">
        <p14:creationId xmlns:p14="http://schemas.microsoft.com/office/powerpoint/2010/main" val="359189422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B9D9A7E-077C-AA4F-BE45-42AFCF622BD8}" type="datetimeFigureOut">
              <a:rPr lang="en-US" smtClean="0"/>
              <a:t>1/25/24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12557C2-D33A-7043-B318-145AEED15C7F}" type="slidenum">
              <a:rPr lang="en-US" smtClean="0"/>
              <a:t>‹#›</a:t>
            </a:fld>
            <a:endParaRPr lang="en-US"/>
          </a:p>
        </p:txBody>
      </p:sp>
    </p:spTree>
    <p:extLst>
      <p:ext uri="{BB962C8B-B14F-4D97-AF65-F5344CB8AC3E}">
        <p14:creationId xmlns:p14="http://schemas.microsoft.com/office/powerpoint/2010/main" val="254791848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B9D9A7E-077C-AA4F-BE45-42AFCF622BD8}" type="datetimeFigureOut">
              <a:rPr lang="en-US" smtClean="0"/>
              <a:t>1/25/24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12557C2-D33A-7043-B318-145AEED15C7F}" type="slidenum">
              <a:rPr lang="en-US" smtClean="0"/>
              <a:t>‹#›</a:t>
            </a:fld>
            <a:endParaRPr lang="en-US"/>
          </a:p>
        </p:txBody>
      </p:sp>
    </p:spTree>
    <p:extLst>
      <p:ext uri="{BB962C8B-B14F-4D97-AF65-F5344CB8AC3E}">
        <p14:creationId xmlns:p14="http://schemas.microsoft.com/office/powerpoint/2010/main" val="339160408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B9D9A7E-077C-AA4F-BE45-42AFCF622BD8}" type="datetimeFigureOut">
              <a:rPr lang="en-US" smtClean="0"/>
              <a:t>1/25/24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12557C2-D33A-7043-B318-145AEED15C7F}" type="slidenum">
              <a:rPr lang="en-US" smtClean="0"/>
              <a:t>‹#›</a:t>
            </a:fld>
            <a:endParaRPr lang="en-US"/>
          </a:p>
        </p:txBody>
      </p:sp>
    </p:spTree>
    <p:extLst>
      <p:ext uri="{BB962C8B-B14F-4D97-AF65-F5344CB8AC3E}">
        <p14:creationId xmlns:p14="http://schemas.microsoft.com/office/powerpoint/2010/main" val="362514410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B9D9A7E-077C-AA4F-BE45-42AFCF622BD8}" type="datetimeFigureOut">
              <a:rPr lang="en-US" smtClean="0"/>
              <a:t>1/25/24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12557C2-D33A-7043-B318-145AEED15C7F}" type="slidenum">
              <a:rPr lang="en-US" smtClean="0"/>
              <a:t>‹#›</a:t>
            </a:fld>
            <a:endParaRPr lang="en-US"/>
          </a:p>
        </p:txBody>
      </p:sp>
    </p:spTree>
    <p:extLst>
      <p:ext uri="{BB962C8B-B14F-4D97-AF65-F5344CB8AC3E}">
        <p14:creationId xmlns:p14="http://schemas.microsoft.com/office/powerpoint/2010/main" val="277607550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B9D9A7E-077C-AA4F-BE45-42AFCF622BD8}" type="datetimeFigureOut">
              <a:rPr lang="en-US" smtClean="0"/>
              <a:t>1/25/24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12557C2-D33A-7043-B318-145AEED15C7F}" type="slidenum">
              <a:rPr lang="en-US" smtClean="0"/>
              <a:t>‹#›</a:t>
            </a:fld>
            <a:endParaRPr lang="en-US"/>
          </a:p>
        </p:txBody>
      </p:sp>
    </p:spTree>
    <p:extLst>
      <p:ext uri="{BB962C8B-B14F-4D97-AF65-F5344CB8AC3E}">
        <p14:creationId xmlns:p14="http://schemas.microsoft.com/office/powerpoint/2010/main" val="43633433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B9D9A7E-077C-AA4F-BE45-42AFCF622BD8}" type="datetimeFigureOut">
              <a:rPr lang="en-US" smtClean="0"/>
              <a:t>1/25/24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12557C2-D33A-7043-B318-145AEED15C7F}" type="slidenum">
              <a:rPr lang="en-US" smtClean="0"/>
              <a:t>‹#›</a:t>
            </a:fld>
            <a:endParaRPr lang="en-US"/>
          </a:p>
        </p:txBody>
      </p:sp>
    </p:spTree>
    <p:extLst>
      <p:ext uri="{BB962C8B-B14F-4D97-AF65-F5344CB8AC3E}">
        <p14:creationId xmlns:p14="http://schemas.microsoft.com/office/powerpoint/2010/main" val="375401976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B9D9A7E-077C-AA4F-BE45-42AFCF622BD8}" type="datetimeFigureOut">
              <a:rPr lang="en-US" smtClean="0"/>
              <a:t>1/25/24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12557C2-D33A-7043-B318-145AEED15C7F}" type="slidenum">
              <a:rPr lang="en-US" smtClean="0"/>
              <a:t>‹#›</a:t>
            </a:fld>
            <a:endParaRPr lang="en-US"/>
          </a:p>
        </p:txBody>
      </p:sp>
    </p:spTree>
    <p:extLst>
      <p:ext uri="{BB962C8B-B14F-4D97-AF65-F5344CB8AC3E}">
        <p14:creationId xmlns:p14="http://schemas.microsoft.com/office/powerpoint/2010/main" val="86449378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B9D9A7E-077C-AA4F-BE45-42AFCF622BD8}" type="datetimeFigureOut">
              <a:rPr lang="en-US" smtClean="0"/>
              <a:t>1/25/24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12557C2-D33A-7043-B318-145AEED15C7F}" type="slidenum">
              <a:rPr lang="en-US" smtClean="0"/>
              <a:t>‹#›</a:t>
            </a:fld>
            <a:endParaRPr lang="en-US"/>
          </a:p>
        </p:txBody>
      </p:sp>
    </p:spTree>
    <p:extLst>
      <p:ext uri="{BB962C8B-B14F-4D97-AF65-F5344CB8AC3E}">
        <p14:creationId xmlns:p14="http://schemas.microsoft.com/office/powerpoint/2010/main" val="16619468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3913DE-6BA7-35FE-B568-E2FA2A8D33D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5BB41C9-2C94-9948-6A76-64F6ED49D77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F307CE5-E67C-BFAA-E78E-EB431F4EBC9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B518E67-2EA6-3C28-C291-54C2A8B413C5}"/>
              </a:ext>
            </a:extLst>
          </p:cNvPr>
          <p:cNvSpPr>
            <a:spLocks noGrp="1"/>
          </p:cNvSpPr>
          <p:nvPr>
            <p:ph type="dt" sz="half" idx="10"/>
          </p:nvPr>
        </p:nvSpPr>
        <p:spPr/>
        <p:txBody>
          <a:bodyPr/>
          <a:lstStyle/>
          <a:p>
            <a:fld id="{8B9D9A7E-077C-AA4F-BE45-42AFCF622BD8}" type="datetimeFigureOut">
              <a:rPr lang="en-US" smtClean="0"/>
              <a:t>1/25/24</a:t>
            </a:fld>
            <a:endParaRPr lang="en-US"/>
          </a:p>
        </p:txBody>
      </p:sp>
      <p:sp>
        <p:nvSpPr>
          <p:cNvPr id="6" name="Footer Placeholder 5">
            <a:extLst>
              <a:ext uri="{FF2B5EF4-FFF2-40B4-BE49-F238E27FC236}">
                <a16:creationId xmlns:a16="http://schemas.microsoft.com/office/drawing/2014/main" id="{A33A6838-A1AA-19CC-DC35-AAEFFF909EF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8F53A3C-2D4F-AB70-3B8E-60FF45AD189A}"/>
              </a:ext>
            </a:extLst>
          </p:cNvPr>
          <p:cNvSpPr>
            <a:spLocks noGrp="1"/>
          </p:cNvSpPr>
          <p:nvPr>
            <p:ph type="sldNum" sz="quarter" idx="12"/>
          </p:nvPr>
        </p:nvSpPr>
        <p:spPr/>
        <p:txBody>
          <a:bodyPr/>
          <a:lstStyle/>
          <a:p>
            <a:fld id="{912557C2-D33A-7043-B318-145AEED15C7F}" type="slidenum">
              <a:rPr lang="en-US" smtClean="0"/>
              <a:t>‹#›</a:t>
            </a:fld>
            <a:endParaRPr lang="en-US"/>
          </a:p>
        </p:txBody>
      </p:sp>
    </p:spTree>
    <p:extLst>
      <p:ext uri="{BB962C8B-B14F-4D97-AF65-F5344CB8AC3E}">
        <p14:creationId xmlns:p14="http://schemas.microsoft.com/office/powerpoint/2010/main" val="329972221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B9D9A7E-077C-AA4F-BE45-42AFCF622BD8}" type="datetimeFigureOut">
              <a:rPr lang="en-US" smtClean="0"/>
              <a:t>1/25/24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12557C2-D33A-7043-B318-145AEED15C7F}" type="slidenum">
              <a:rPr lang="en-US" smtClean="0"/>
              <a:t>‹#›</a:t>
            </a:fld>
            <a:endParaRPr lang="en-US"/>
          </a:p>
        </p:txBody>
      </p:sp>
    </p:spTree>
    <p:extLst>
      <p:ext uri="{BB962C8B-B14F-4D97-AF65-F5344CB8AC3E}">
        <p14:creationId xmlns:p14="http://schemas.microsoft.com/office/powerpoint/2010/main" val="110276687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B9D9A7E-077C-AA4F-BE45-42AFCF622BD8}" type="datetimeFigureOut">
              <a:rPr lang="en-US" smtClean="0"/>
              <a:t>1/25/24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12557C2-D33A-7043-B318-145AEED15C7F}" type="slidenum">
              <a:rPr lang="en-US" smtClean="0"/>
              <a:t>‹#›</a:t>
            </a:fld>
            <a:endParaRPr lang="en-US"/>
          </a:p>
        </p:txBody>
      </p:sp>
    </p:spTree>
    <p:extLst>
      <p:ext uri="{BB962C8B-B14F-4D97-AF65-F5344CB8AC3E}">
        <p14:creationId xmlns:p14="http://schemas.microsoft.com/office/powerpoint/2010/main" val="109813531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B9D9A7E-077C-AA4F-BE45-42AFCF622BD8}" type="datetimeFigureOut">
              <a:rPr lang="en-US" smtClean="0"/>
              <a:t>1/25/24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12557C2-D33A-7043-B318-145AEED15C7F}" type="slidenum">
              <a:rPr lang="en-US" smtClean="0"/>
              <a:t>‹#›</a:t>
            </a:fld>
            <a:endParaRPr lang="en-US"/>
          </a:p>
        </p:txBody>
      </p:sp>
    </p:spTree>
    <p:extLst>
      <p:ext uri="{BB962C8B-B14F-4D97-AF65-F5344CB8AC3E}">
        <p14:creationId xmlns:p14="http://schemas.microsoft.com/office/powerpoint/2010/main" val="258060833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B9D9A7E-077C-AA4F-BE45-42AFCF622BD8}" type="datetimeFigureOut">
              <a:rPr lang="en-US" smtClean="0"/>
              <a:t>1/25/24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12557C2-D33A-7043-B318-145AEED15C7F}" type="slidenum">
              <a:rPr lang="en-US" smtClean="0"/>
              <a:t>‹#›</a:t>
            </a:fld>
            <a:endParaRPr lang="en-US"/>
          </a:p>
        </p:txBody>
      </p:sp>
    </p:spTree>
    <p:extLst>
      <p:ext uri="{BB962C8B-B14F-4D97-AF65-F5344CB8AC3E}">
        <p14:creationId xmlns:p14="http://schemas.microsoft.com/office/powerpoint/2010/main" val="289730969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B9D9A7E-077C-AA4F-BE45-42AFCF622BD8}" type="datetimeFigureOut">
              <a:rPr lang="en-US" smtClean="0"/>
              <a:t>1/25/24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12557C2-D33A-7043-B318-145AEED15C7F}" type="slidenum">
              <a:rPr lang="en-US" smtClean="0"/>
              <a:t>‹#›</a:t>
            </a:fld>
            <a:endParaRPr lang="en-US"/>
          </a:p>
        </p:txBody>
      </p:sp>
    </p:spTree>
    <p:extLst>
      <p:ext uri="{BB962C8B-B14F-4D97-AF65-F5344CB8AC3E}">
        <p14:creationId xmlns:p14="http://schemas.microsoft.com/office/powerpoint/2010/main" val="3756680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AB8CB0-21F9-D3AF-0077-537AFF6A887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79EF3CE-328B-6C2B-5432-BAF9DE15205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D03EA83-797B-E121-6D3C-1DEC6FDB336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09082C2-41B2-B2F6-61D8-A02F1565B7B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A4B7594-4FAE-2367-AAEF-A6A7A206435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6AA2AF9-CEBC-3530-C9ED-179C76FC27EF}"/>
              </a:ext>
            </a:extLst>
          </p:cNvPr>
          <p:cNvSpPr>
            <a:spLocks noGrp="1"/>
          </p:cNvSpPr>
          <p:nvPr>
            <p:ph type="dt" sz="half" idx="10"/>
          </p:nvPr>
        </p:nvSpPr>
        <p:spPr/>
        <p:txBody>
          <a:bodyPr/>
          <a:lstStyle/>
          <a:p>
            <a:fld id="{8B9D9A7E-077C-AA4F-BE45-42AFCF622BD8}" type="datetimeFigureOut">
              <a:rPr lang="en-US" smtClean="0"/>
              <a:t>1/25/24</a:t>
            </a:fld>
            <a:endParaRPr lang="en-US"/>
          </a:p>
        </p:txBody>
      </p:sp>
      <p:sp>
        <p:nvSpPr>
          <p:cNvPr id="8" name="Footer Placeholder 7">
            <a:extLst>
              <a:ext uri="{FF2B5EF4-FFF2-40B4-BE49-F238E27FC236}">
                <a16:creationId xmlns:a16="http://schemas.microsoft.com/office/drawing/2014/main" id="{4673015A-638F-A891-8436-28FDC840A7E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48724A1-20A5-9CE7-3921-F37C4F8D85F0}"/>
              </a:ext>
            </a:extLst>
          </p:cNvPr>
          <p:cNvSpPr>
            <a:spLocks noGrp="1"/>
          </p:cNvSpPr>
          <p:nvPr>
            <p:ph type="sldNum" sz="quarter" idx="12"/>
          </p:nvPr>
        </p:nvSpPr>
        <p:spPr/>
        <p:txBody>
          <a:bodyPr/>
          <a:lstStyle/>
          <a:p>
            <a:fld id="{912557C2-D33A-7043-B318-145AEED15C7F}" type="slidenum">
              <a:rPr lang="en-US" smtClean="0"/>
              <a:t>‹#›</a:t>
            </a:fld>
            <a:endParaRPr lang="en-US"/>
          </a:p>
        </p:txBody>
      </p:sp>
    </p:spTree>
    <p:extLst>
      <p:ext uri="{BB962C8B-B14F-4D97-AF65-F5344CB8AC3E}">
        <p14:creationId xmlns:p14="http://schemas.microsoft.com/office/powerpoint/2010/main" val="20532272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4F0BBA-E908-C1E1-6F11-FBA0617B79E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20DCE9B-8431-8F7B-B524-1550B06534BF}"/>
              </a:ext>
            </a:extLst>
          </p:cNvPr>
          <p:cNvSpPr>
            <a:spLocks noGrp="1"/>
          </p:cNvSpPr>
          <p:nvPr>
            <p:ph type="dt" sz="half" idx="10"/>
          </p:nvPr>
        </p:nvSpPr>
        <p:spPr/>
        <p:txBody>
          <a:bodyPr/>
          <a:lstStyle/>
          <a:p>
            <a:fld id="{8B9D9A7E-077C-AA4F-BE45-42AFCF622BD8}" type="datetimeFigureOut">
              <a:rPr lang="en-US" smtClean="0"/>
              <a:t>1/25/24</a:t>
            </a:fld>
            <a:endParaRPr lang="en-US"/>
          </a:p>
        </p:txBody>
      </p:sp>
      <p:sp>
        <p:nvSpPr>
          <p:cNvPr id="4" name="Footer Placeholder 3">
            <a:extLst>
              <a:ext uri="{FF2B5EF4-FFF2-40B4-BE49-F238E27FC236}">
                <a16:creationId xmlns:a16="http://schemas.microsoft.com/office/drawing/2014/main" id="{F6928C1D-10A9-C625-596A-3F8427FB4ED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EDFB609-ADAC-8A07-5633-BA92F284CC26}"/>
              </a:ext>
            </a:extLst>
          </p:cNvPr>
          <p:cNvSpPr>
            <a:spLocks noGrp="1"/>
          </p:cNvSpPr>
          <p:nvPr>
            <p:ph type="sldNum" sz="quarter" idx="12"/>
          </p:nvPr>
        </p:nvSpPr>
        <p:spPr/>
        <p:txBody>
          <a:bodyPr/>
          <a:lstStyle/>
          <a:p>
            <a:fld id="{912557C2-D33A-7043-B318-145AEED15C7F}" type="slidenum">
              <a:rPr lang="en-US" smtClean="0"/>
              <a:t>‹#›</a:t>
            </a:fld>
            <a:endParaRPr lang="en-US"/>
          </a:p>
        </p:txBody>
      </p:sp>
    </p:spTree>
    <p:extLst>
      <p:ext uri="{BB962C8B-B14F-4D97-AF65-F5344CB8AC3E}">
        <p14:creationId xmlns:p14="http://schemas.microsoft.com/office/powerpoint/2010/main" val="33851262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8BD2CED-A0D2-FC7E-0CF9-215159943514}"/>
              </a:ext>
            </a:extLst>
          </p:cNvPr>
          <p:cNvSpPr>
            <a:spLocks noGrp="1"/>
          </p:cNvSpPr>
          <p:nvPr>
            <p:ph type="dt" sz="half" idx="10"/>
          </p:nvPr>
        </p:nvSpPr>
        <p:spPr/>
        <p:txBody>
          <a:bodyPr/>
          <a:lstStyle/>
          <a:p>
            <a:fld id="{8B9D9A7E-077C-AA4F-BE45-42AFCF622BD8}" type="datetimeFigureOut">
              <a:rPr lang="en-US" smtClean="0"/>
              <a:t>1/25/24</a:t>
            </a:fld>
            <a:endParaRPr lang="en-US"/>
          </a:p>
        </p:txBody>
      </p:sp>
      <p:sp>
        <p:nvSpPr>
          <p:cNvPr id="3" name="Footer Placeholder 2">
            <a:extLst>
              <a:ext uri="{FF2B5EF4-FFF2-40B4-BE49-F238E27FC236}">
                <a16:creationId xmlns:a16="http://schemas.microsoft.com/office/drawing/2014/main" id="{188ACEE9-E7B1-FC84-B37B-777F0D0EEBE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0EA373D-9D6F-61DC-D342-B2CF7CB8BB86}"/>
              </a:ext>
            </a:extLst>
          </p:cNvPr>
          <p:cNvSpPr>
            <a:spLocks noGrp="1"/>
          </p:cNvSpPr>
          <p:nvPr>
            <p:ph type="sldNum" sz="quarter" idx="12"/>
          </p:nvPr>
        </p:nvSpPr>
        <p:spPr/>
        <p:txBody>
          <a:bodyPr/>
          <a:lstStyle/>
          <a:p>
            <a:fld id="{912557C2-D33A-7043-B318-145AEED15C7F}" type="slidenum">
              <a:rPr lang="en-US" smtClean="0"/>
              <a:t>‹#›</a:t>
            </a:fld>
            <a:endParaRPr lang="en-US"/>
          </a:p>
        </p:txBody>
      </p:sp>
    </p:spTree>
    <p:extLst>
      <p:ext uri="{BB962C8B-B14F-4D97-AF65-F5344CB8AC3E}">
        <p14:creationId xmlns:p14="http://schemas.microsoft.com/office/powerpoint/2010/main" val="15475564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FA7759-DFC5-D8DB-AE91-3C58B912525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4BF54B9-2113-D8C6-4A0D-CBAD9385635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CB36424-232B-62D0-614E-C2322BEBFBC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7101C6F-296C-CD43-D153-1482DC395A10}"/>
              </a:ext>
            </a:extLst>
          </p:cNvPr>
          <p:cNvSpPr>
            <a:spLocks noGrp="1"/>
          </p:cNvSpPr>
          <p:nvPr>
            <p:ph type="dt" sz="half" idx="10"/>
          </p:nvPr>
        </p:nvSpPr>
        <p:spPr/>
        <p:txBody>
          <a:bodyPr/>
          <a:lstStyle/>
          <a:p>
            <a:fld id="{8B9D9A7E-077C-AA4F-BE45-42AFCF622BD8}" type="datetimeFigureOut">
              <a:rPr lang="en-US" smtClean="0"/>
              <a:t>1/25/24</a:t>
            </a:fld>
            <a:endParaRPr lang="en-US"/>
          </a:p>
        </p:txBody>
      </p:sp>
      <p:sp>
        <p:nvSpPr>
          <p:cNvPr id="6" name="Footer Placeholder 5">
            <a:extLst>
              <a:ext uri="{FF2B5EF4-FFF2-40B4-BE49-F238E27FC236}">
                <a16:creationId xmlns:a16="http://schemas.microsoft.com/office/drawing/2014/main" id="{EF6F95DB-D5EC-F1D2-5731-DE2EE06A175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8147E35-C7C6-7924-EFB9-A6E120E79899}"/>
              </a:ext>
            </a:extLst>
          </p:cNvPr>
          <p:cNvSpPr>
            <a:spLocks noGrp="1"/>
          </p:cNvSpPr>
          <p:nvPr>
            <p:ph type="sldNum" sz="quarter" idx="12"/>
          </p:nvPr>
        </p:nvSpPr>
        <p:spPr/>
        <p:txBody>
          <a:bodyPr/>
          <a:lstStyle/>
          <a:p>
            <a:fld id="{912557C2-D33A-7043-B318-145AEED15C7F}" type="slidenum">
              <a:rPr lang="en-US" smtClean="0"/>
              <a:t>‹#›</a:t>
            </a:fld>
            <a:endParaRPr lang="en-US"/>
          </a:p>
        </p:txBody>
      </p:sp>
    </p:spTree>
    <p:extLst>
      <p:ext uri="{BB962C8B-B14F-4D97-AF65-F5344CB8AC3E}">
        <p14:creationId xmlns:p14="http://schemas.microsoft.com/office/powerpoint/2010/main" val="32387958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B5F20F-783C-AC8D-6CF9-07307B7F5CB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F64D597-00D4-DD36-93CE-76FFDDBC7C7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329DE31-988F-74FB-97AD-E6EA0103A15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D0A7DE7-2F37-2143-7AAD-0B03A9B04ACE}"/>
              </a:ext>
            </a:extLst>
          </p:cNvPr>
          <p:cNvSpPr>
            <a:spLocks noGrp="1"/>
          </p:cNvSpPr>
          <p:nvPr>
            <p:ph type="dt" sz="half" idx="10"/>
          </p:nvPr>
        </p:nvSpPr>
        <p:spPr/>
        <p:txBody>
          <a:bodyPr/>
          <a:lstStyle/>
          <a:p>
            <a:fld id="{8B9D9A7E-077C-AA4F-BE45-42AFCF622BD8}" type="datetimeFigureOut">
              <a:rPr lang="en-US" smtClean="0"/>
              <a:t>1/25/24</a:t>
            </a:fld>
            <a:endParaRPr lang="en-US"/>
          </a:p>
        </p:txBody>
      </p:sp>
      <p:sp>
        <p:nvSpPr>
          <p:cNvPr id="6" name="Footer Placeholder 5">
            <a:extLst>
              <a:ext uri="{FF2B5EF4-FFF2-40B4-BE49-F238E27FC236}">
                <a16:creationId xmlns:a16="http://schemas.microsoft.com/office/drawing/2014/main" id="{CF10AC56-635E-7BBE-415B-8708FA50EEC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F8B8C80-2234-7C84-30A3-FA06DE132ED4}"/>
              </a:ext>
            </a:extLst>
          </p:cNvPr>
          <p:cNvSpPr>
            <a:spLocks noGrp="1"/>
          </p:cNvSpPr>
          <p:nvPr>
            <p:ph type="sldNum" sz="quarter" idx="12"/>
          </p:nvPr>
        </p:nvSpPr>
        <p:spPr/>
        <p:txBody>
          <a:bodyPr/>
          <a:lstStyle/>
          <a:p>
            <a:fld id="{912557C2-D33A-7043-B318-145AEED15C7F}" type="slidenum">
              <a:rPr lang="en-US" smtClean="0"/>
              <a:t>‹#›</a:t>
            </a:fld>
            <a:endParaRPr lang="en-US"/>
          </a:p>
        </p:txBody>
      </p:sp>
    </p:spTree>
    <p:extLst>
      <p:ext uri="{BB962C8B-B14F-4D97-AF65-F5344CB8AC3E}">
        <p14:creationId xmlns:p14="http://schemas.microsoft.com/office/powerpoint/2010/main" val="30929752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1382B48-796B-0419-41C1-C4846980847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C6C0EE7-A014-B67F-6219-A63278AABDC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21E5653-7784-8FBC-3CD2-3914BC731D5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B9D9A7E-077C-AA4F-BE45-42AFCF622BD8}" type="datetimeFigureOut">
              <a:rPr lang="en-US" smtClean="0"/>
              <a:t>1/25/24</a:t>
            </a:fld>
            <a:endParaRPr lang="en-US"/>
          </a:p>
        </p:txBody>
      </p:sp>
      <p:sp>
        <p:nvSpPr>
          <p:cNvPr id="5" name="Footer Placeholder 4">
            <a:extLst>
              <a:ext uri="{FF2B5EF4-FFF2-40B4-BE49-F238E27FC236}">
                <a16:creationId xmlns:a16="http://schemas.microsoft.com/office/drawing/2014/main" id="{9A1E54BB-D35A-8C45-0E88-7C30A4D1233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1BAEF8E-594A-9E21-85FB-B3D7CB9C4DC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12557C2-D33A-7043-B318-145AEED15C7F}" type="slidenum">
              <a:rPr lang="en-US" smtClean="0"/>
              <a:t>‹#›</a:t>
            </a:fld>
            <a:endParaRPr lang="en-US"/>
          </a:p>
        </p:txBody>
      </p:sp>
    </p:spTree>
    <p:extLst>
      <p:ext uri="{BB962C8B-B14F-4D97-AF65-F5344CB8AC3E}">
        <p14:creationId xmlns:p14="http://schemas.microsoft.com/office/powerpoint/2010/main" val="141478887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B9D9A7E-077C-AA4F-BE45-42AFCF622BD8}" type="datetimeFigureOut">
              <a:rPr lang="en-US" smtClean="0"/>
              <a:t>1/25/24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12557C2-D33A-7043-B318-145AEED15C7F}" type="slidenum">
              <a:rPr lang="en-US" smtClean="0"/>
              <a:t>‹#›</a:t>
            </a:fld>
            <a:endParaRPr lang="en-US"/>
          </a:p>
        </p:txBody>
      </p:sp>
    </p:spTree>
    <p:extLst>
      <p:ext uri="{BB962C8B-B14F-4D97-AF65-F5344CB8AC3E}">
        <p14:creationId xmlns:p14="http://schemas.microsoft.com/office/powerpoint/2010/main" val="677734793"/>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B9D9A7E-077C-AA4F-BE45-42AFCF622BD8}" type="datetimeFigureOut">
              <a:rPr lang="en-US" smtClean="0"/>
              <a:t>1/25/24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12557C2-D33A-7043-B318-145AEED15C7F}" type="slidenum">
              <a:rPr lang="en-US" smtClean="0"/>
              <a:t>‹#›</a:t>
            </a:fld>
            <a:endParaRPr lang="en-US"/>
          </a:p>
        </p:txBody>
      </p:sp>
    </p:spTree>
    <p:extLst>
      <p:ext uri="{BB962C8B-B14F-4D97-AF65-F5344CB8AC3E}">
        <p14:creationId xmlns:p14="http://schemas.microsoft.com/office/powerpoint/2010/main" val="39107872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B9D9A7E-077C-AA4F-BE45-42AFCF622BD8}" type="datetimeFigureOut">
              <a:rPr lang="en-US" smtClean="0"/>
              <a:t>1/25/24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12557C2-D33A-7043-B318-145AEED15C7F}" type="slidenum">
              <a:rPr lang="en-US" smtClean="0"/>
              <a:t>‹#›</a:t>
            </a:fld>
            <a:endParaRPr lang="en-US"/>
          </a:p>
        </p:txBody>
      </p:sp>
    </p:spTree>
    <p:extLst>
      <p:ext uri="{BB962C8B-B14F-4D97-AF65-F5344CB8AC3E}">
        <p14:creationId xmlns:p14="http://schemas.microsoft.com/office/powerpoint/2010/main" val="3392551551"/>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14.png"/></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microsoft.com/office/2007/relationships/hdphoto" Target="../media/hdphoto3.wdp"/></Relationships>
</file>

<file path=ppt/slides/_rels/slide2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7.tiff"/></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18.xml"/><Relationship Id="rId4" Type="http://schemas.microsoft.com/office/2007/relationships/hdphoto" Target="../media/hdphoto4.wdp"/></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18.xml"/><Relationship Id="rId4" Type="http://schemas.microsoft.com/office/2007/relationships/hdphoto" Target="../media/hdphoto5.wdp"/></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18.xml"/><Relationship Id="rId4" Type="http://schemas.microsoft.com/office/2007/relationships/hdphoto" Target="../media/hdphoto6.wdp"/></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18.xml"/><Relationship Id="rId4" Type="http://schemas.microsoft.com/office/2007/relationships/hdphoto" Target="../media/hdphoto7.wdp"/></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27.png"/><Relationship Id="rId1" Type="http://schemas.openxmlformats.org/officeDocument/2006/relationships/slideLayout" Target="../slideLayouts/slideLayout13.xml"/><Relationship Id="rId5" Type="http://schemas.openxmlformats.org/officeDocument/2006/relationships/image" Target="../media/image28.png"/><Relationship Id="rId4" Type="http://schemas.openxmlformats.org/officeDocument/2006/relationships/image" Target="../media/image24.png"/></Relationships>
</file>

<file path=ppt/slides/_rels/slide35.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29.png"/><Relationship Id="rId1" Type="http://schemas.openxmlformats.org/officeDocument/2006/relationships/slideLayout" Target="../slideLayouts/slideLayout13.xml"/><Relationship Id="rId6" Type="http://schemas.openxmlformats.org/officeDocument/2006/relationships/image" Target="../media/image31.tiff"/><Relationship Id="rId5" Type="http://schemas.microsoft.com/office/2007/relationships/hdphoto" Target="../media/hdphoto10.wdp"/><Relationship Id="rId4" Type="http://schemas.openxmlformats.org/officeDocument/2006/relationships/image" Target="../media/image30.png"/></Relationships>
</file>

<file path=ppt/slides/_rels/slide36.xml.rels><?xml version="1.0" encoding="UTF-8" standalone="yes"?>
<Relationships xmlns="http://schemas.openxmlformats.org/package/2006/relationships"><Relationship Id="rId3" Type="http://schemas.microsoft.com/office/2007/relationships/hdphoto" Target="../media/hdphoto11.wdp"/><Relationship Id="rId2" Type="http://schemas.openxmlformats.org/officeDocument/2006/relationships/image" Target="../media/image32.png"/><Relationship Id="rId1" Type="http://schemas.openxmlformats.org/officeDocument/2006/relationships/slideLayout" Target="../slideLayouts/slideLayout13.xml"/><Relationship Id="rId5" Type="http://schemas.microsoft.com/office/2007/relationships/hdphoto" Target="../media/hdphoto8.wdp"/><Relationship Id="rId4" Type="http://schemas.openxmlformats.org/officeDocument/2006/relationships/image" Target="../media/image2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38.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24.xml"/></Relationships>
</file>

<file path=ppt/slides/_rels/slide3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9BD3AC-550C-F448-AA0E-9671A0B2B227}"/>
              </a:ext>
            </a:extLst>
          </p:cNvPr>
          <p:cNvSpPr>
            <a:spLocks noGrp="1"/>
          </p:cNvSpPr>
          <p:nvPr>
            <p:ph type="title"/>
          </p:nvPr>
        </p:nvSpPr>
        <p:spPr>
          <a:xfrm>
            <a:off x="1262729" y="1289303"/>
            <a:ext cx="9638443" cy="3339303"/>
          </a:xfrm>
          <a:ln>
            <a:noFill/>
          </a:ln>
        </p:spPr>
        <p:txBody>
          <a:bodyPr vert="horz" lIns="274320" tIns="182880" rIns="274320" bIns="182880" rtlCol="0" anchor="ctr" anchorCtr="1">
            <a:normAutofit fontScale="90000"/>
          </a:bodyPr>
          <a:lstStyle/>
          <a:p>
            <a:r>
              <a:rPr lang="en-US" sz="5400" b="0" i="0" dirty="0">
                <a:solidFill>
                  <a:srgbClr val="202124"/>
                </a:solidFill>
                <a:effectLst/>
                <a:latin typeface="docs-Roboto"/>
              </a:rPr>
              <a:t>EN.580.428 </a:t>
            </a:r>
            <a:br>
              <a:rPr lang="en-US" sz="5400" b="0" i="0" dirty="0">
                <a:solidFill>
                  <a:srgbClr val="202124"/>
                </a:solidFill>
                <a:effectLst/>
                <a:latin typeface="docs-Roboto"/>
              </a:rPr>
            </a:br>
            <a:r>
              <a:rPr lang="en-US" sz="5400" b="0" i="0" dirty="0">
                <a:solidFill>
                  <a:srgbClr val="202124"/>
                </a:solidFill>
                <a:effectLst/>
                <a:latin typeface="docs-Roboto"/>
              </a:rPr>
              <a:t>Genomic Data Visualization</a:t>
            </a:r>
            <a:br>
              <a:rPr lang="en-US" sz="5400" b="0" i="0" dirty="0">
                <a:solidFill>
                  <a:srgbClr val="202124"/>
                </a:solidFill>
                <a:effectLst/>
                <a:latin typeface="docs-Roboto"/>
              </a:rPr>
            </a:br>
            <a:r>
              <a:rPr lang="en-US" sz="5400" b="0" i="0" dirty="0">
                <a:solidFill>
                  <a:srgbClr val="202124"/>
                </a:solidFill>
                <a:effectLst/>
                <a:latin typeface="docs-Roboto"/>
              </a:rPr>
              <a:t>Lesson 2</a:t>
            </a:r>
            <a:br>
              <a:rPr lang="en-US" sz="5400" b="0" i="0" dirty="0">
                <a:solidFill>
                  <a:srgbClr val="202124"/>
                </a:solidFill>
                <a:effectLst/>
                <a:latin typeface="docs-Roboto"/>
              </a:rPr>
            </a:br>
            <a:br>
              <a:rPr lang="en-US" sz="5000" dirty="0"/>
            </a:br>
            <a:r>
              <a:rPr lang="en-US" sz="5000" dirty="0"/>
              <a:t>Spatially Resolved Transcriptomic Data</a:t>
            </a:r>
          </a:p>
        </p:txBody>
      </p:sp>
      <p:sp>
        <p:nvSpPr>
          <p:cNvPr id="3" name="Text Placeholder 2">
            <a:extLst>
              <a:ext uri="{FF2B5EF4-FFF2-40B4-BE49-F238E27FC236}">
                <a16:creationId xmlns:a16="http://schemas.microsoft.com/office/drawing/2014/main" id="{FAC2EFB6-6688-534D-88FE-6CB4D534529C}"/>
              </a:ext>
            </a:extLst>
          </p:cNvPr>
          <p:cNvSpPr>
            <a:spLocks noGrp="1"/>
          </p:cNvSpPr>
          <p:nvPr>
            <p:ph type="body" idx="1"/>
          </p:nvPr>
        </p:nvSpPr>
        <p:spPr>
          <a:xfrm>
            <a:off x="1262729" y="5499895"/>
            <a:ext cx="9638443" cy="484633"/>
          </a:xfrm>
        </p:spPr>
        <p:txBody>
          <a:bodyPr vert="horz" lIns="91440" tIns="45720" rIns="91440" bIns="45720" rtlCol="0">
            <a:normAutofit/>
          </a:bodyPr>
          <a:lstStyle/>
          <a:p>
            <a:pPr algn="ctr"/>
            <a:r>
              <a:rPr lang="en-US">
                <a:solidFill>
                  <a:schemeClr val="tx1">
                    <a:lumMod val="75000"/>
                    <a:lumOff val="25000"/>
                  </a:schemeClr>
                </a:solidFill>
              </a:rPr>
              <a:t>Prof. Jean Fan</a:t>
            </a:r>
          </a:p>
        </p:txBody>
      </p:sp>
    </p:spTree>
    <p:extLst>
      <p:ext uri="{BB962C8B-B14F-4D97-AF65-F5344CB8AC3E}">
        <p14:creationId xmlns:p14="http://schemas.microsoft.com/office/powerpoint/2010/main" val="5554117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Diffraction-Limited Imaging">
            <a:extLst>
              <a:ext uri="{FF2B5EF4-FFF2-40B4-BE49-F238E27FC236}">
                <a16:creationId xmlns:a16="http://schemas.microsoft.com/office/drawing/2014/main" id="{3366B9B2-BD7B-5F10-DDA2-058F27B055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65134" y="2695119"/>
            <a:ext cx="2686131" cy="3223357"/>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a:extLst>
              <a:ext uri="{FF2B5EF4-FFF2-40B4-BE49-F238E27FC236}">
                <a16:creationId xmlns:a16="http://schemas.microsoft.com/office/drawing/2014/main" id="{D171B9FE-EA29-95CD-C317-C104432EF74A}"/>
              </a:ext>
            </a:extLst>
          </p:cNvPr>
          <p:cNvSpPr>
            <a:spLocks noGrp="1"/>
          </p:cNvSpPr>
          <p:nvPr>
            <p:ph type="title"/>
          </p:nvPr>
        </p:nvSpPr>
        <p:spPr>
          <a:xfrm>
            <a:off x="838200" y="365125"/>
            <a:ext cx="10515600" cy="1325563"/>
          </a:xfrm>
        </p:spPr>
        <p:txBody>
          <a:bodyPr>
            <a:normAutofit/>
          </a:bodyPr>
          <a:lstStyle/>
          <a:p>
            <a:r>
              <a:rPr lang="en-US" dirty="0"/>
              <a:t>Recall: diffraction limit</a:t>
            </a:r>
          </a:p>
        </p:txBody>
      </p:sp>
      <p:pic>
        <p:nvPicPr>
          <p:cNvPr id="3076" name="Picture 4" descr="Diffraction-Limited Imaging">
            <a:extLst>
              <a:ext uri="{FF2B5EF4-FFF2-40B4-BE49-F238E27FC236}">
                <a16:creationId xmlns:a16="http://schemas.microsoft.com/office/drawing/2014/main" id="{2C816963-D7D2-3866-1683-EE61D808D5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50736" y="2695122"/>
            <a:ext cx="4483100" cy="18161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B648B3A1-D315-BEB7-6053-67A73D5C57A4}"/>
              </a:ext>
            </a:extLst>
          </p:cNvPr>
          <p:cNvSpPr txBox="1"/>
          <p:nvPr/>
        </p:nvSpPr>
        <p:spPr>
          <a:xfrm>
            <a:off x="3369734" y="1900517"/>
            <a:ext cx="646331" cy="584775"/>
          </a:xfrm>
          <a:prstGeom prst="rect">
            <a:avLst/>
          </a:prstGeom>
          <a:noFill/>
        </p:spPr>
        <p:txBody>
          <a:bodyPr wrap="none" rtlCol="0">
            <a:spAutoFit/>
          </a:bodyPr>
          <a:lstStyle/>
          <a:p>
            <a:r>
              <a:rPr lang="en-US" sz="3200" dirty="0"/>
              <a:t>1D</a:t>
            </a:r>
          </a:p>
        </p:txBody>
      </p:sp>
      <p:sp>
        <p:nvSpPr>
          <p:cNvPr id="6" name="TextBox 5">
            <a:extLst>
              <a:ext uri="{FF2B5EF4-FFF2-40B4-BE49-F238E27FC236}">
                <a16:creationId xmlns:a16="http://schemas.microsoft.com/office/drawing/2014/main" id="{CCCA00E3-AF76-8CAE-5A5B-294B1454D13B}"/>
              </a:ext>
            </a:extLst>
          </p:cNvPr>
          <p:cNvSpPr txBox="1"/>
          <p:nvPr/>
        </p:nvSpPr>
        <p:spPr>
          <a:xfrm>
            <a:off x="8485033" y="1900517"/>
            <a:ext cx="646331" cy="584775"/>
          </a:xfrm>
          <a:prstGeom prst="rect">
            <a:avLst/>
          </a:prstGeom>
          <a:noFill/>
        </p:spPr>
        <p:txBody>
          <a:bodyPr wrap="none" rtlCol="0">
            <a:spAutoFit/>
          </a:bodyPr>
          <a:lstStyle/>
          <a:p>
            <a:r>
              <a:rPr lang="en-US" sz="3200" dirty="0"/>
              <a:t>2D</a:t>
            </a:r>
          </a:p>
        </p:txBody>
      </p:sp>
      <p:sp>
        <p:nvSpPr>
          <p:cNvPr id="7" name="TextBox 6">
            <a:extLst>
              <a:ext uri="{FF2B5EF4-FFF2-40B4-BE49-F238E27FC236}">
                <a16:creationId xmlns:a16="http://schemas.microsoft.com/office/drawing/2014/main" id="{B3A6EFAB-2030-6498-7266-433AF858E026}"/>
              </a:ext>
            </a:extLst>
          </p:cNvPr>
          <p:cNvSpPr txBox="1"/>
          <p:nvPr/>
        </p:nvSpPr>
        <p:spPr>
          <a:xfrm>
            <a:off x="1249136" y="5918476"/>
            <a:ext cx="4769254" cy="369332"/>
          </a:xfrm>
          <a:prstGeom prst="rect">
            <a:avLst/>
          </a:prstGeom>
          <a:noFill/>
        </p:spPr>
        <p:txBody>
          <a:bodyPr wrap="none" rtlCol="0">
            <a:spAutoFit/>
          </a:bodyPr>
          <a:lstStyle/>
          <a:p>
            <a:r>
              <a:rPr lang="en-US" b="1" i="0" dirty="0">
                <a:solidFill>
                  <a:srgbClr val="000000"/>
                </a:solidFill>
                <a:effectLst/>
                <a:latin typeface="Arial" panose="020B0604020202020204" pitchFamily="34" charset="0"/>
              </a:rPr>
              <a:t>diffraction limit for a microscope ~ 250nm</a:t>
            </a:r>
          </a:p>
        </p:txBody>
      </p:sp>
    </p:spTree>
    <p:extLst>
      <p:ext uri="{BB962C8B-B14F-4D97-AF65-F5344CB8AC3E}">
        <p14:creationId xmlns:p14="http://schemas.microsoft.com/office/powerpoint/2010/main" val="29294415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3BB05D-98E6-16E1-A2B6-ADC18DD61EE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1BE1B66-7EC3-E4D8-89C3-9F49AEC9F46A}"/>
              </a:ext>
            </a:extLst>
          </p:cNvPr>
          <p:cNvSpPr>
            <a:spLocks noGrp="1"/>
          </p:cNvSpPr>
          <p:nvPr>
            <p:ph type="title"/>
          </p:nvPr>
        </p:nvSpPr>
        <p:spPr/>
        <p:txBody>
          <a:bodyPr>
            <a:normAutofit fontScale="90000"/>
          </a:bodyPr>
          <a:lstStyle/>
          <a:p>
            <a:r>
              <a:rPr lang="en-US" dirty="0"/>
              <a:t>Question: I design 5 </a:t>
            </a:r>
            <a:r>
              <a:rPr lang="en-US" dirty="0" err="1"/>
              <a:t>smFISH</a:t>
            </a:r>
            <a:r>
              <a:rPr lang="en-US" dirty="0"/>
              <a:t> probes to target the same gene. How many spots will I see when I take a picture?</a:t>
            </a:r>
          </a:p>
        </p:txBody>
      </p:sp>
      <p:pic>
        <p:nvPicPr>
          <p:cNvPr id="3" name="Picture 2">
            <a:extLst>
              <a:ext uri="{FF2B5EF4-FFF2-40B4-BE49-F238E27FC236}">
                <a16:creationId xmlns:a16="http://schemas.microsoft.com/office/drawing/2014/main" id="{B3F091F7-7B0F-D8BE-3212-7BB57B08DCA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573" t="58787" r="25731"/>
          <a:stretch/>
        </p:blipFill>
        <p:spPr bwMode="auto">
          <a:xfrm>
            <a:off x="5971942" y="4427607"/>
            <a:ext cx="4188743" cy="94112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A08619DB-C5C0-47B1-3A30-7260774ADA8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573" t="58787" r="25731"/>
          <a:stretch/>
        </p:blipFill>
        <p:spPr bwMode="auto">
          <a:xfrm>
            <a:off x="2336113" y="2487880"/>
            <a:ext cx="4188743" cy="9411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67169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9AEAD0-7DE0-9123-4ADD-6E1314BA2AF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46170C0-AB69-03DF-9D02-11368792B08B}"/>
              </a:ext>
            </a:extLst>
          </p:cNvPr>
          <p:cNvSpPr>
            <a:spLocks noGrp="1"/>
          </p:cNvSpPr>
          <p:nvPr>
            <p:ph type="title"/>
          </p:nvPr>
        </p:nvSpPr>
        <p:spPr/>
        <p:txBody>
          <a:bodyPr>
            <a:normAutofit fontScale="90000"/>
          </a:bodyPr>
          <a:lstStyle/>
          <a:p>
            <a:r>
              <a:rPr lang="en-US" dirty="0"/>
              <a:t>How many genes can we image simultaneously with </a:t>
            </a:r>
            <a:r>
              <a:rPr lang="en-US" dirty="0" err="1"/>
              <a:t>smFISH</a:t>
            </a:r>
            <a:r>
              <a:rPr lang="en-US" dirty="0"/>
              <a:t> depends on how many colors we can visually distinguish</a:t>
            </a:r>
          </a:p>
        </p:txBody>
      </p:sp>
    </p:spTree>
    <p:extLst>
      <p:ext uri="{BB962C8B-B14F-4D97-AF65-F5344CB8AC3E}">
        <p14:creationId xmlns:p14="http://schemas.microsoft.com/office/powerpoint/2010/main" val="29853860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8045D3-0E4C-EDD2-CB08-85CCC83BFF6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551C4EE-36B0-814F-1705-DF06369E3D9C}"/>
              </a:ext>
            </a:extLst>
          </p:cNvPr>
          <p:cNvSpPr>
            <a:spLocks noGrp="1"/>
          </p:cNvSpPr>
          <p:nvPr>
            <p:ph type="title"/>
          </p:nvPr>
        </p:nvSpPr>
        <p:spPr/>
        <p:txBody>
          <a:bodyPr>
            <a:normAutofit fontScale="90000"/>
          </a:bodyPr>
          <a:lstStyle/>
          <a:p>
            <a:r>
              <a:rPr lang="en-US" dirty="0"/>
              <a:t>How many genes can we image simultaneously with </a:t>
            </a:r>
            <a:r>
              <a:rPr lang="en-US" dirty="0" err="1"/>
              <a:t>smFISH</a:t>
            </a:r>
            <a:r>
              <a:rPr lang="en-US" dirty="0"/>
              <a:t> depends on how many colors we can visually distinguish</a:t>
            </a:r>
          </a:p>
        </p:txBody>
      </p:sp>
      <p:pic>
        <p:nvPicPr>
          <p:cNvPr id="4100" name="Picture 4" descr="Emission ranges of some fluorescent proteins (TagBFP, EGFP, mCherry,... |  Download Scientific Diagram">
            <a:extLst>
              <a:ext uri="{FF2B5EF4-FFF2-40B4-BE49-F238E27FC236}">
                <a16:creationId xmlns:a16="http://schemas.microsoft.com/office/drawing/2014/main" id="{0EB73816-F2DE-7016-23A1-2EDAC161CC9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2705" y="2628458"/>
            <a:ext cx="9606589" cy="368440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FD13437F-8A8C-384C-D2DF-3C1BC42F57D5}"/>
              </a:ext>
            </a:extLst>
          </p:cNvPr>
          <p:cNvSpPr txBox="1"/>
          <p:nvPr/>
        </p:nvSpPr>
        <p:spPr>
          <a:xfrm>
            <a:off x="4272972" y="2214008"/>
            <a:ext cx="2874698" cy="584775"/>
          </a:xfrm>
          <a:prstGeom prst="rect">
            <a:avLst/>
          </a:prstGeom>
          <a:noFill/>
        </p:spPr>
        <p:txBody>
          <a:bodyPr wrap="none" rtlCol="0">
            <a:spAutoFit/>
          </a:bodyPr>
          <a:lstStyle/>
          <a:p>
            <a:r>
              <a:rPr lang="en-US" sz="3200" dirty="0"/>
              <a:t>Spectral overlap</a:t>
            </a:r>
          </a:p>
        </p:txBody>
      </p:sp>
    </p:spTree>
    <p:extLst>
      <p:ext uri="{BB962C8B-B14F-4D97-AF65-F5344CB8AC3E}">
        <p14:creationId xmlns:p14="http://schemas.microsoft.com/office/powerpoint/2010/main" val="19022086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7C8ABD-1C54-6926-DFD5-DA7E0049E21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D8FCA24-7AE1-841D-2692-7D714DC627E6}"/>
              </a:ext>
            </a:extLst>
          </p:cNvPr>
          <p:cNvSpPr>
            <a:spLocks noGrp="1"/>
          </p:cNvSpPr>
          <p:nvPr>
            <p:ph type="title"/>
          </p:nvPr>
        </p:nvSpPr>
        <p:spPr/>
        <p:txBody>
          <a:bodyPr>
            <a:normAutofit/>
          </a:bodyPr>
          <a:lstStyle/>
          <a:p>
            <a:r>
              <a:rPr lang="en-US" dirty="0"/>
              <a:t>Sequential </a:t>
            </a:r>
            <a:r>
              <a:rPr lang="en-US" dirty="0" err="1"/>
              <a:t>smFISH</a:t>
            </a:r>
            <a:endParaRPr lang="en-US" dirty="0"/>
          </a:p>
        </p:txBody>
      </p:sp>
      <p:pic>
        <p:nvPicPr>
          <p:cNvPr id="5" name="Picture 4">
            <a:extLst>
              <a:ext uri="{FF2B5EF4-FFF2-40B4-BE49-F238E27FC236}">
                <a16:creationId xmlns:a16="http://schemas.microsoft.com/office/drawing/2014/main" id="{84C461A7-6E44-2754-1E08-D17E5382F9A4}"/>
              </a:ext>
            </a:extLst>
          </p:cNvPr>
          <p:cNvPicPr>
            <a:picLocks noChangeAspect="1"/>
          </p:cNvPicPr>
          <p:nvPr/>
        </p:nvPicPr>
        <p:blipFill>
          <a:blip r:embed="rId2"/>
          <a:stretch>
            <a:fillRect/>
          </a:stretch>
        </p:blipFill>
        <p:spPr>
          <a:xfrm>
            <a:off x="1614888" y="1621611"/>
            <a:ext cx="9215701" cy="3614778"/>
          </a:xfrm>
          <a:prstGeom prst="rect">
            <a:avLst/>
          </a:prstGeom>
        </p:spPr>
      </p:pic>
    </p:spTree>
    <p:extLst>
      <p:ext uri="{BB962C8B-B14F-4D97-AF65-F5344CB8AC3E}">
        <p14:creationId xmlns:p14="http://schemas.microsoft.com/office/powerpoint/2010/main" val="38096084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6B0F9B-B01F-CCD2-43F4-A4FEC901054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F7BE2F7-74A0-8976-7496-153393055284}"/>
              </a:ext>
            </a:extLst>
          </p:cNvPr>
          <p:cNvSpPr>
            <a:spLocks noGrp="1"/>
          </p:cNvSpPr>
          <p:nvPr>
            <p:ph type="title"/>
          </p:nvPr>
        </p:nvSpPr>
        <p:spPr>
          <a:xfrm>
            <a:off x="838200" y="365125"/>
            <a:ext cx="8828314" cy="1325563"/>
          </a:xfrm>
        </p:spPr>
        <p:txBody>
          <a:bodyPr/>
          <a:lstStyle/>
          <a:p>
            <a:r>
              <a:rPr lang="en-US" dirty="0"/>
              <a:t>Sequential </a:t>
            </a:r>
            <a:r>
              <a:rPr lang="en-US" dirty="0" err="1"/>
              <a:t>smFISH</a:t>
            </a:r>
            <a:endParaRPr lang="en-US" dirty="0"/>
          </a:p>
        </p:txBody>
      </p:sp>
      <p:sp>
        <p:nvSpPr>
          <p:cNvPr id="3" name="Title 1">
            <a:extLst>
              <a:ext uri="{FF2B5EF4-FFF2-40B4-BE49-F238E27FC236}">
                <a16:creationId xmlns:a16="http://schemas.microsoft.com/office/drawing/2014/main" id="{F0AF1F30-1CE7-EC70-ADC6-EDBCB3A35088}"/>
              </a:ext>
            </a:extLst>
          </p:cNvPr>
          <p:cNvSpPr txBox="1">
            <a:spLocks/>
          </p:cNvSpPr>
          <p:nvPr/>
        </p:nvSpPr>
        <p:spPr>
          <a:xfrm>
            <a:off x="10197342" y="-622227"/>
            <a:ext cx="2312915" cy="2312915"/>
          </a:xfrm>
          <a:prstGeom prst="ellipse">
            <a:avLst/>
          </a:prstGeom>
          <a:solidFill>
            <a:schemeClr val="accent2">
              <a:lumMod val="75000"/>
            </a:schemeClr>
          </a:solidFill>
          <a:ln w="31750" cap="sq">
            <a:noFill/>
            <a:miter lim="800000"/>
          </a:ln>
        </p:spPr>
        <p:txBody>
          <a:bodyPr vert="horz" lIns="182880" tIns="182880" rIns="182880" bIns="182880" rtlCol="0" anchor="ctr">
            <a:noAutofit/>
          </a:bodyPr>
          <a:lstStyle>
            <a:lvl1pPr algn="ctr" defTabSz="914400" rtl="0" eaLnBrk="1" latinLnBrk="0" hangingPunct="1">
              <a:lnSpc>
                <a:spcPct val="90000"/>
              </a:lnSpc>
              <a:spcBef>
                <a:spcPct val="0"/>
              </a:spcBef>
              <a:buNone/>
              <a:defRPr sz="2800" kern="1200" cap="all" spc="200" baseline="0">
                <a:solidFill>
                  <a:schemeClr val="tx1">
                    <a:lumMod val="85000"/>
                    <a:lumOff val="15000"/>
                  </a:schemeClr>
                </a:solidFill>
                <a:latin typeface="+mj-lt"/>
                <a:ea typeface="+mj-ea"/>
                <a:cs typeface="+mj-cs"/>
              </a:defRPr>
            </a:lvl1pPr>
          </a:lstStyle>
          <a:p>
            <a:r>
              <a:rPr lang="en-US" sz="1400" dirty="0">
                <a:solidFill>
                  <a:srgbClr val="FFFFFF"/>
                </a:solidFill>
              </a:rPr>
              <a:t>Practice</a:t>
            </a:r>
          </a:p>
        </p:txBody>
      </p:sp>
      <p:sp>
        <p:nvSpPr>
          <p:cNvPr id="4" name="Content Placeholder 2">
            <a:extLst>
              <a:ext uri="{FF2B5EF4-FFF2-40B4-BE49-F238E27FC236}">
                <a16:creationId xmlns:a16="http://schemas.microsoft.com/office/drawing/2014/main" id="{14CA6621-8A81-AB5E-047A-94B874CAB5A7}"/>
              </a:ext>
            </a:extLst>
          </p:cNvPr>
          <p:cNvSpPr>
            <a:spLocks noGrp="1"/>
          </p:cNvSpPr>
          <p:nvPr>
            <p:ph idx="1"/>
          </p:nvPr>
        </p:nvSpPr>
        <p:spPr>
          <a:xfrm>
            <a:off x="838200" y="1825625"/>
            <a:ext cx="10515600" cy="4351338"/>
          </a:xfrm>
        </p:spPr>
        <p:txBody>
          <a:bodyPr/>
          <a:lstStyle/>
          <a:p>
            <a:r>
              <a:rPr lang="en-US" dirty="0"/>
              <a:t>Consider I am imaging 1 fluorescence probe color. I can do 10 rounds of imaging.</a:t>
            </a:r>
          </a:p>
          <a:p>
            <a:r>
              <a:rPr lang="en-US" dirty="0"/>
              <a:t>Using sequential </a:t>
            </a:r>
            <a:r>
              <a:rPr lang="en-US" dirty="0" err="1"/>
              <a:t>smFISH</a:t>
            </a:r>
            <a:r>
              <a:rPr lang="en-US" dirty="0"/>
              <a:t>, how many different gene species can I detect?</a:t>
            </a:r>
          </a:p>
          <a:p>
            <a:endParaRPr lang="en-US" dirty="0"/>
          </a:p>
        </p:txBody>
      </p:sp>
    </p:spTree>
    <p:extLst>
      <p:ext uri="{BB962C8B-B14F-4D97-AF65-F5344CB8AC3E}">
        <p14:creationId xmlns:p14="http://schemas.microsoft.com/office/powerpoint/2010/main" val="12234877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4951F7-E4B4-0A11-6D10-07A90B6BCC71}"/>
              </a:ext>
            </a:extLst>
          </p:cNvPr>
          <p:cNvSpPr>
            <a:spLocks noGrp="1"/>
          </p:cNvSpPr>
          <p:nvPr>
            <p:ph type="title"/>
          </p:nvPr>
        </p:nvSpPr>
        <p:spPr/>
        <p:txBody>
          <a:bodyPr/>
          <a:lstStyle/>
          <a:p>
            <a:r>
              <a:rPr lang="en-US" dirty="0"/>
              <a:t>Multiplexed </a:t>
            </a:r>
            <a:r>
              <a:rPr lang="en-US" dirty="0" err="1"/>
              <a:t>smFISH</a:t>
            </a:r>
            <a:endParaRPr lang="en-US" dirty="0"/>
          </a:p>
        </p:txBody>
      </p:sp>
      <p:pic>
        <p:nvPicPr>
          <p:cNvPr id="3" name="Picture 2">
            <a:extLst>
              <a:ext uri="{FF2B5EF4-FFF2-40B4-BE49-F238E27FC236}">
                <a16:creationId xmlns:a16="http://schemas.microsoft.com/office/drawing/2014/main" id="{4474C366-2952-0FDE-FE03-D1125C3DE121}"/>
              </a:ext>
            </a:extLst>
          </p:cNvPr>
          <p:cNvPicPr>
            <a:picLocks noChangeAspect="1"/>
          </p:cNvPicPr>
          <p:nvPr/>
        </p:nvPicPr>
        <p:blipFill>
          <a:blip r:embed="rId2"/>
          <a:stretch>
            <a:fillRect/>
          </a:stretch>
        </p:blipFill>
        <p:spPr>
          <a:xfrm>
            <a:off x="1389844" y="1690688"/>
            <a:ext cx="9412312" cy="3691897"/>
          </a:xfrm>
          <a:prstGeom prst="rect">
            <a:avLst/>
          </a:prstGeom>
        </p:spPr>
      </p:pic>
    </p:spTree>
    <p:extLst>
      <p:ext uri="{BB962C8B-B14F-4D97-AF65-F5344CB8AC3E}">
        <p14:creationId xmlns:p14="http://schemas.microsoft.com/office/powerpoint/2010/main" val="25633773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584A49-A8D6-01B3-A4C6-FCEC2E81670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6F9033C-8440-E6FB-1F71-C6CBF3609AF5}"/>
              </a:ext>
            </a:extLst>
          </p:cNvPr>
          <p:cNvSpPr>
            <a:spLocks noGrp="1"/>
          </p:cNvSpPr>
          <p:nvPr>
            <p:ph type="title"/>
          </p:nvPr>
        </p:nvSpPr>
        <p:spPr>
          <a:xfrm>
            <a:off x="838200" y="365125"/>
            <a:ext cx="8828314" cy="1325563"/>
          </a:xfrm>
        </p:spPr>
        <p:txBody>
          <a:bodyPr/>
          <a:lstStyle/>
          <a:p>
            <a:r>
              <a:rPr lang="en-US" dirty="0"/>
              <a:t>Sequential vs multiplexed </a:t>
            </a:r>
            <a:r>
              <a:rPr lang="en-US" dirty="0" err="1"/>
              <a:t>smFISH</a:t>
            </a:r>
            <a:endParaRPr lang="en-US" dirty="0"/>
          </a:p>
        </p:txBody>
      </p:sp>
      <p:sp>
        <p:nvSpPr>
          <p:cNvPr id="3" name="Title 1">
            <a:extLst>
              <a:ext uri="{FF2B5EF4-FFF2-40B4-BE49-F238E27FC236}">
                <a16:creationId xmlns:a16="http://schemas.microsoft.com/office/drawing/2014/main" id="{E84969D9-C1EB-2B12-664D-B1A367BE76A4}"/>
              </a:ext>
            </a:extLst>
          </p:cNvPr>
          <p:cNvSpPr txBox="1">
            <a:spLocks/>
          </p:cNvSpPr>
          <p:nvPr/>
        </p:nvSpPr>
        <p:spPr>
          <a:xfrm>
            <a:off x="10197342" y="-622227"/>
            <a:ext cx="2312915" cy="2312915"/>
          </a:xfrm>
          <a:prstGeom prst="ellipse">
            <a:avLst/>
          </a:prstGeom>
          <a:solidFill>
            <a:schemeClr val="accent2">
              <a:lumMod val="75000"/>
            </a:schemeClr>
          </a:solidFill>
          <a:ln w="31750" cap="sq">
            <a:noFill/>
            <a:miter lim="800000"/>
          </a:ln>
        </p:spPr>
        <p:txBody>
          <a:bodyPr vert="horz" lIns="182880" tIns="182880" rIns="182880" bIns="182880" rtlCol="0" anchor="ctr">
            <a:noAutofit/>
          </a:bodyPr>
          <a:lstStyle>
            <a:lvl1pPr algn="ctr" defTabSz="914400" rtl="0" eaLnBrk="1" latinLnBrk="0" hangingPunct="1">
              <a:lnSpc>
                <a:spcPct val="90000"/>
              </a:lnSpc>
              <a:spcBef>
                <a:spcPct val="0"/>
              </a:spcBef>
              <a:buNone/>
              <a:defRPr sz="2800" kern="1200" cap="all" spc="200" baseline="0">
                <a:solidFill>
                  <a:schemeClr val="tx1">
                    <a:lumMod val="85000"/>
                    <a:lumOff val="15000"/>
                  </a:schemeClr>
                </a:solidFill>
                <a:latin typeface="+mj-lt"/>
                <a:ea typeface="+mj-ea"/>
                <a:cs typeface="+mj-cs"/>
              </a:defRPr>
            </a:lvl1pPr>
          </a:lstStyle>
          <a:p>
            <a:r>
              <a:rPr lang="en-US" sz="1400" dirty="0">
                <a:solidFill>
                  <a:srgbClr val="FFFFFF"/>
                </a:solidFill>
              </a:rPr>
              <a:t>Practice</a:t>
            </a:r>
          </a:p>
        </p:txBody>
      </p:sp>
      <p:sp>
        <p:nvSpPr>
          <p:cNvPr id="4" name="Content Placeholder 2">
            <a:extLst>
              <a:ext uri="{FF2B5EF4-FFF2-40B4-BE49-F238E27FC236}">
                <a16:creationId xmlns:a16="http://schemas.microsoft.com/office/drawing/2014/main" id="{3BF260CB-E43F-6C69-4F22-71CEE4245467}"/>
              </a:ext>
            </a:extLst>
          </p:cNvPr>
          <p:cNvSpPr>
            <a:spLocks noGrp="1"/>
          </p:cNvSpPr>
          <p:nvPr>
            <p:ph idx="1"/>
          </p:nvPr>
        </p:nvSpPr>
        <p:spPr>
          <a:xfrm>
            <a:off x="838200" y="1825625"/>
            <a:ext cx="10515600" cy="4351338"/>
          </a:xfrm>
        </p:spPr>
        <p:txBody>
          <a:bodyPr/>
          <a:lstStyle/>
          <a:p>
            <a:r>
              <a:rPr lang="en-US" dirty="0"/>
              <a:t>Consider I am imaging 1 fluorescence probe color. I can do 10 rounds of imaging.</a:t>
            </a:r>
          </a:p>
          <a:p>
            <a:r>
              <a:rPr lang="en-US" dirty="0"/>
              <a:t>Using multiplexed </a:t>
            </a:r>
            <a:r>
              <a:rPr lang="en-US" dirty="0" err="1"/>
              <a:t>smFISH</a:t>
            </a:r>
            <a:r>
              <a:rPr lang="en-US" dirty="0"/>
              <a:t>, how many different gene species can I detect? (recall combinatorics)</a:t>
            </a:r>
          </a:p>
        </p:txBody>
      </p:sp>
    </p:spTree>
    <p:extLst>
      <p:ext uri="{BB962C8B-B14F-4D97-AF65-F5344CB8AC3E}">
        <p14:creationId xmlns:p14="http://schemas.microsoft.com/office/powerpoint/2010/main" val="2197549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lose-up of a black and white image&#10;&#10;Description automatically generated">
            <a:extLst>
              <a:ext uri="{FF2B5EF4-FFF2-40B4-BE49-F238E27FC236}">
                <a16:creationId xmlns:a16="http://schemas.microsoft.com/office/drawing/2014/main" id="{4F6AF0D7-2E5C-9E0B-F470-42440C2058B5}"/>
              </a:ext>
            </a:extLst>
          </p:cNvPr>
          <p:cNvPicPr>
            <a:picLocks noGrp="1" noChangeAspect="1"/>
          </p:cNvPicPr>
          <p:nvPr>
            <p:ph idx="1"/>
          </p:nvPr>
        </p:nvPicPr>
        <p:blipFill>
          <a:blip r:embed="rId2"/>
          <a:stretch>
            <a:fillRect/>
          </a:stretch>
        </p:blipFill>
        <p:spPr>
          <a:xfrm>
            <a:off x="413657" y="408215"/>
            <a:ext cx="11364686" cy="5682343"/>
          </a:xfrm>
        </p:spPr>
      </p:pic>
      <p:sp>
        <p:nvSpPr>
          <p:cNvPr id="7" name="TextBox 6">
            <a:extLst>
              <a:ext uri="{FF2B5EF4-FFF2-40B4-BE49-F238E27FC236}">
                <a16:creationId xmlns:a16="http://schemas.microsoft.com/office/drawing/2014/main" id="{94AFB685-DE28-6245-0E82-E08C26C7FAB4}"/>
              </a:ext>
            </a:extLst>
          </p:cNvPr>
          <p:cNvSpPr txBox="1"/>
          <p:nvPr/>
        </p:nvSpPr>
        <p:spPr>
          <a:xfrm>
            <a:off x="119743" y="6400798"/>
            <a:ext cx="6098720" cy="369332"/>
          </a:xfrm>
          <a:prstGeom prst="rect">
            <a:avLst/>
          </a:prstGeom>
          <a:noFill/>
        </p:spPr>
        <p:txBody>
          <a:bodyPr wrap="square">
            <a:spAutoFit/>
          </a:bodyPr>
          <a:lstStyle/>
          <a:p>
            <a:r>
              <a:rPr lang="en-US" dirty="0"/>
              <a:t>(Xia*, Fan*, Emanuel*, et al PNAS 2019)</a:t>
            </a:r>
          </a:p>
        </p:txBody>
      </p:sp>
    </p:spTree>
    <p:extLst>
      <p:ext uri="{BB962C8B-B14F-4D97-AF65-F5344CB8AC3E}">
        <p14:creationId xmlns:p14="http://schemas.microsoft.com/office/powerpoint/2010/main" val="29994850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6099AE2-703C-6143-ADD2-745426D87F25}"/>
              </a:ext>
            </a:extLst>
          </p:cNvPr>
          <p:cNvPicPr>
            <a:picLocks noChangeAspect="1"/>
          </p:cNvPicPr>
          <p:nvPr/>
        </p:nvPicPr>
        <p:blipFill rotWithShape="1">
          <a:blip r:embed="rId3">
            <a:alphaModFix/>
            <a:extLst>
              <a:ext uri="{BEBA8EAE-BF5A-486C-A8C5-ECC9F3942E4B}">
                <a14:imgProps xmlns:a14="http://schemas.microsoft.com/office/drawing/2010/main">
                  <a14:imgLayer r:embed="rId4">
                    <a14:imgEffect>
                      <a14:brightnessContrast bright="40000" contrast="40000"/>
                    </a14:imgEffect>
                  </a14:imgLayer>
                </a14:imgProps>
              </a:ext>
            </a:extLst>
          </a:blip>
          <a:srcRect l="7426" t="4445" r="9205" b="6350"/>
          <a:stretch/>
        </p:blipFill>
        <p:spPr>
          <a:xfrm>
            <a:off x="-1" y="0"/>
            <a:ext cx="12192001" cy="6858000"/>
          </a:xfrm>
          <a:prstGeom prst="rect">
            <a:avLst/>
          </a:prstGeom>
          <a:ln>
            <a:noFill/>
          </a:ln>
        </p:spPr>
      </p:pic>
    </p:spTree>
    <p:extLst>
      <p:ext uri="{BB962C8B-B14F-4D97-AF65-F5344CB8AC3E}">
        <p14:creationId xmlns:p14="http://schemas.microsoft.com/office/powerpoint/2010/main" val="3224232866"/>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AB7B957-9A54-802F-8158-A463BC041305}"/>
              </a:ext>
            </a:extLst>
          </p:cNvPr>
          <p:cNvSpPr>
            <a:spLocks noGrp="1"/>
          </p:cNvSpPr>
          <p:nvPr>
            <p:ph type="title"/>
          </p:nvPr>
        </p:nvSpPr>
        <p:spPr/>
        <p:txBody>
          <a:bodyPr/>
          <a:lstStyle/>
          <a:p>
            <a:r>
              <a:rPr lang="en-US" dirty="0"/>
              <a:t>Announcements</a:t>
            </a:r>
          </a:p>
        </p:txBody>
      </p:sp>
      <p:sp>
        <p:nvSpPr>
          <p:cNvPr id="7" name="Content Placeholder 6">
            <a:extLst>
              <a:ext uri="{FF2B5EF4-FFF2-40B4-BE49-F238E27FC236}">
                <a16:creationId xmlns:a16="http://schemas.microsoft.com/office/drawing/2014/main" id="{FE539C66-FE8B-6DFB-97E1-8847FC1FA78F}"/>
              </a:ext>
            </a:extLst>
          </p:cNvPr>
          <p:cNvSpPr>
            <a:spLocks noGrp="1"/>
          </p:cNvSpPr>
          <p:nvPr>
            <p:ph idx="1"/>
          </p:nvPr>
        </p:nvSpPr>
        <p:spPr/>
        <p:txBody>
          <a:bodyPr>
            <a:normAutofit/>
          </a:bodyPr>
          <a:lstStyle/>
          <a:p>
            <a:r>
              <a:rPr lang="en-US" dirty="0"/>
              <a:t>Hope HW0 helped everyone practice HW submission. We will not be able to merge pull requests for the purpose of checking HWs before the HW deadline in the future. Come to office hours if you need help.</a:t>
            </a:r>
          </a:p>
          <a:p>
            <a:endParaRPr lang="en-US" dirty="0"/>
          </a:p>
          <a:p>
            <a:pPr lvl="1"/>
            <a:endParaRPr lang="en-US" dirty="0"/>
          </a:p>
        </p:txBody>
      </p:sp>
    </p:spTree>
    <p:extLst>
      <p:ext uri="{BB962C8B-B14F-4D97-AF65-F5344CB8AC3E}">
        <p14:creationId xmlns:p14="http://schemas.microsoft.com/office/powerpoint/2010/main" val="10709786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37F2A9-7A36-55B9-B6E1-73A77C6A860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4E59148-FF52-FFDD-D99D-B69A3412CF26}"/>
              </a:ext>
            </a:extLst>
          </p:cNvPr>
          <p:cNvSpPr>
            <a:spLocks noGrp="1"/>
          </p:cNvSpPr>
          <p:nvPr>
            <p:ph type="title"/>
          </p:nvPr>
        </p:nvSpPr>
        <p:spPr/>
        <p:txBody>
          <a:bodyPr/>
          <a:lstStyle/>
          <a:p>
            <a:r>
              <a:rPr lang="en-US" dirty="0"/>
              <a:t>Water-shedding </a:t>
            </a:r>
            <a:r>
              <a:rPr lang="en-US" dirty="0" err="1"/>
              <a:t>dapi</a:t>
            </a:r>
            <a:r>
              <a:rPr lang="en-US" dirty="0"/>
              <a:t>-based cell segmentation</a:t>
            </a:r>
          </a:p>
        </p:txBody>
      </p:sp>
      <p:pic>
        <p:nvPicPr>
          <p:cNvPr id="3" name="Picture 10" descr="The blue color in the nucleus shows DAPI staining, the green color in... |  Download Scientific Diagram">
            <a:extLst>
              <a:ext uri="{FF2B5EF4-FFF2-40B4-BE49-F238E27FC236}">
                <a16:creationId xmlns:a16="http://schemas.microsoft.com/office/drawing/2014/main" id="{8B53C82B-BD33-C1C1-75A2-9B848D15E6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23058" y="1567045"/>
            <a:ext cx="9345883" cy="492583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A blue glowing circles on a black background&#10;&#10;Description automatically generated">
            <a:extLst>
              <a:ext uri="{FF2B5EF4-FFF2-40B4-BE49-F238E27FC236}">
                <a16:creationId xmlns:a16="http://schemas.microsoft.com/office/drawing/2014/main" id="{C973215B-F246-413B-8B0F-09F5748AD5E9}"/>
              </a:ext>
            </a:extLst>
          </p:cNvPr>
          <p:cNvPicPr>
            <a:picLocks noChangeAspect="1"/>
          </p:cNvPicPr>
          <p:nvPr/>
        </p:nvPicPr>
        <p:blipFill>
          <a:blip r:embed="rId4"/>
          <a:stretch>
            <a:fillRect/>
          </a:stretch>
        </p:blipFill>
        <p:spPr>
          <a:xfrm>
            <a:off x="1450414" y="4200272"/>
            <a:ext cx="2263747" cy="2255108"/>
          </a:xfrm>
          <a:prstGeom prst="rect">
            <a:avLst/>
          </a:prstGeom>
        </p:spPr>
      </p:pic>
    </p:spTree>
    <p:extLst>
      <p:ext uri="{BB962C8B-B14F-4D97-AF65-F5344CB8AC3E}">
        <p14:creationId xmlns:p14="http://schemas.microsoft.com/office/powerpoint/2010/main" val="9378309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4" name="Picture 4" descr="Segmentation of overlapping cells by applying the watershed... | Download  Scientific Diagram">
            <a:extLst>
              <a:ext uri="{FF2B5EF4-FFF2-40B4-BE49-F238E27FC236}">
                <a16:creationId xmlns:a16="http://schemas.microsoft.com/office/drawing/2014/main" id="{803C3268-C0EA-6296-54D2-54635E05B7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18498" y="2041071"/>
            <a:ext cx="4430634" cy="397680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A blue glowing circles on a black background&#10;&#10;Description automatically generated">
            <a:extLst>
              <a:ext uri="{FF2B5EF4-FFF2-40B4-BE49-F238E27FC236}">
                <a16:creationId xmlns:a16="http://schemas.microsoft.com/office/drawing/2014/main" id="{FDCE58C7-70C0-81B3-C6EE-9C5265486E5A}"/>
              </a:ext>
            </a:extLst>
          </p:cNvPr>
          <p:cNvPicPr>
            <a:picLocks noChangeAspect="1"/>
          </p:cNvPicPr>
          <p:nvPr/>
        </p:nvPicPr>
        <p:blipFill>
          <a:blip r:embed="rId4"/>
          <a:stretch>
            <a:fillRect/>
          </a:stretch>
        </p:blipFill>
        <p:spPr>
          <a:xfrm>
            <a:off x="1665366" y="1933496"/>
            <a:ext cx="4299324" cy="4282914"/>
          </a:xfrm>
          <a:prstGeom prst="rect">
            <a:avLst/>
          </a:prstGeom>
        </p:spPr>
      </p:pic>
      <p:sp>
        <p:nvSpPr>
          <p:cNvPr id="13" name="Title 1">
            <a:extLst>
              <a:ext uri="{FF2B5EF4-FFF2-40B4-BE49-F238E27FC236}">
                <a16:creationId xmlns:a16="http://schemas.microsoft.com/office/drawing/2014/main" id="{824D5DFA-1209-5E2C-E167-167C5DE9FEF7}"/>
              </a:ext>
            </a:extLst>
          </p:cNvPr>
          <p:cNvSpPr>
            <a:spLocks noGrp="1"/>
          </p:cNvSpPr>
          <p:nvPr>
            <p:ph type="title"/>
          </p:nvPr>
        </p:nvSpPr>
        <p:spPr>
          <a:xfrm>
            <a:off x="838200" y="365125"/>
            <a:ext cx="10515600" cy="1325563"/>
          </a:xfrm>
        </p:spPr>
        <p:txBody>
          <a:bodyPr/>
          <a:lstStyle/>
          <a:p>
            <a:r>
              <a:rPr lang="en-US" dirty="0"/>
              <a:t>Water-shedding </a:t>
            </a:r>
            <a:r>
              <a:rPr lang="en-US" dirty="0" err="1"/>
              <a:t>dapi</a:t>
            </a:r>
            <a:r>
              <a:rPr lang="en-US" dirty="0"/>
              <a:t>-based cell segmentation</a:t>
            </a:r>
          </a:p>
        </p:txBody>
      </p:sp>
    </p:spTree>
    <p:extLst>
      <p:ext uri="{BB962C8B-B14F-4D97-AF65-F5344CB8AC3E}">
        <p14:creationId xmlns:p14="http://schemas.microsoft.com/office/powerpoint/2010/main" val="23667409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88EBAF-C895-5F49-097E-6A1F3A69C8B5}"/>
            </a:ext>
          </a:extLst>
        </p:cNvPr>
        <p:cNvGrpSpPr/>
        <p:nvPr/>
      </p:nvGrpSpPr>
      <p:grpSpPr>
        <a:xfrm>
          <a:off x="0" y="0"/>
          <a:ext cx="0" cy="0"/>
          <a:chOff x="0" y="0"/>
          <a:chExt cx="0" cy="0"/>
        </a:xfrm>
      </p:grpSpPr>
      <p:pic>
        <p:nvPicPr>
          <p:cNvPr id="15364" name="Picture 4" descr="Segmentation of overlapping cells by applying the watershed... | Download  Scientific Diagram">
            <a:extLst>
              <a:ext uri="{FF2B5EF4-FFF2-40B4-BE49-F238E27FC236}">
                <a16:creationId xmlns:a16="http://schemas.microsoft.com/office/drawing/2014/main" id="{68836CDB-AB5D-7A7C-3172-118CA04105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18498" y="2041071"/>
            <a:ext cx="4430634" cy="397680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A blue glowing circles on a black background&#10;&#10;Description automatically generated">
            <a:extLst>
              <a:ext uri="{FF2B5EF4-FFF2-40B4-BE49-F238E27FC236}">
                <a16:creationId xmlns:a16="http://schemas.microsoft.com/office/drawing/2014/main" id="{9833B351-23E2-3A4C-F511-85345B4F7156}"/>
              </a:ext>
            </a:extLst>
          </p:cNvPr>
          <p:cNvPicPr>
            <a:picLocks noChangeAspect="1"/>
          </p:cNvPicPr>
          <p:nvPr/>
        </p:nvPicPr>
        <p:blipFill>
          <a:blip r:embed="rId4">
            <a:biLevel thresh="50000"/>
            <a:extLst>
              <a:ext uri="{BEBA8EAE-BF5A-486C-A8C5-ECC9F3942E4B}">
                <a14:imgProps xmlns:a14="http://schemas.microsoft.com/office/drawing/2010/main">
                  <a14:imgLayer r:embed="rId5">
                    <a14:imgEffect>
                      <a14:saturation sat="0"/>
                    </a14:imgEffect>
                    <a14:imgEffect>
                      <a14:brightnessContrast bright="40000" contrast="20000"/>
                    </a14:imgEffect>
                  </a14:imgLayer>
                </a14:imgProps>
              </a:ext>
            </a:extLst>
          </a:blip>
          <a:stretch>
            <a:fillRect/>
          </a:stretch>
        </p:blipFill>
        <p:spPr>
          <a:xfrm>
            <a:off x="1665366" y="1933496"/>
            <a:ext cx="4299324" cy="4282914"/>
          </a:xfrm>
          <a:prstGeom prst="rect">
            <a:avLst/>
          </a:prstGeom>
        </p:spPr>
      </p:pic>
      <p:sp>
        <p:nvSpPr>
          <p:cNvPr id="5" name="Title 1">
            <a:extLst>
              <a:ext uri="{FF2B5EF4-FFF2-40B4-BE49-F238E27FC236}">
                <a16:creationId xmlns:a16="http://schemas.microsoft.com/office/drawing/2014/main" id="{A5DE1EF4-556C-A5B2-BE2C-1E7E0062F88E}"/>
              </a:ext>
            </a:extLst>
          </p:cNvPr>
          <p:cNvSpPr>
            <a:spLocks noGrp="1"/>
          </p:cNvSpPr>
          <p:nvPr>
            <p:ph type="title"/>
          </p:nvPr>
        </p:nvSpPr>
        <p:spPr>
          <a:xfrm>
            <a:off x="838200" y="365125"/>
            <a:ext cx="10515600" cy="1325563"/>
          </a:xfrm>
        </p:spPr>
        <p:txBody>
          <a:bodyPr/>
          <a:lstStyle/>
          <a:p>
            <a:r>
              <a:rPr lang="en-US" dirty="0"/>
              <a:t>Water-shedding </a:t>
            </a:r>
            <a:r>
              <a:rPr lang="en-US" dirty="0" err="1"/>
              <a:t>dapi</a:t>
            </a:r>
            <a:r>
              <a:rPr lang="en-US" dirty="0"/>
              <a:t>-based cell segmentation</a:t>
            </a:r>
          </a:p>
        </p:txBody>
      </p:sp>
    </p:spTree>
    <p:extLst>
      <p:ext uri="{BB962C8B-B14F-4D97-AF65-F5344CB8AC3E}">
        <p14:creationId xmlns:p14="http://schemas.microsoft.com/office/powerpoint/2010/main" val="21515172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789528E-B61F-5A49-8C40-B20150CF7D8A}"/>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a:ext>
            </a:extLst>
          </a:blip>
          <a:srcRect l="6225" t="2966" r="8748" b="6321"/>
          <a:stretch/>
        </p:blipFill>
        <p:spPr>
          <a:xfrm>
            <a:off x="0" y="-109373"/>
            <a:ext cx="12192000" cy="7076745"/>
          </a:xfrm>
          <a:prstGeom prst="rect">
            <a:avLst/>
          </a:prstGeom>
        </p:spPr>
      </p:pic>
    </p:spTree>
    <p:extLst>
      <p:ext uri="{BB962C8B-B14F-4D97-AF65-F5344CB8AC3E}">
        <p14:creationId xmlns:p14="http://schemas.microsoft.com/office/powerpoint/2010/main" val="32195192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6A560C-C3B4-7E86-5FCB-C141E1E88CD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004C1AF-4B62-F534-2DEF-C958979DC674}"/>
              </a:ext>
            </a:extLst>
          </p:cNvPr>
          <p:cNvSpPr>
            <a:spLocks noGrp="1"/>
          </p:cNvSpPr>
          <p:nvPr>
            <p:ph type="title"/>
          </p:nvPr>
        </p:nvSpPr>
        <p:spPr/>
        <p:txBody>
          <a:bodyPr>
            <a:normAutofit fontScale="90000"/>
          </a:bodyPr>
          <a:lstStyle/>
          <a:p>
            <a:r>
              <a:rPr lang="en-US" dirty="0"/>
              <a:t>Cell segmentation + spot detection + gene counting within cells = cell x gene count matrix</a:t>
            </a:r>
          </a:p>
        </p:txBody>
      </p:sp>
      <p:pic>
        <p:nvPicPr>
          <p:cNvPr id="14338" name="Picture 2" descr="Multiplexed imaging of high-density libraries of RNAs with MERFISH and  expansion microscopy | Scientific Reports">
            <a:extLst>
              <a:ext uri="{FF2B5EF4-FFF2-40B4-BE49-F238E27FC236}">
                <a16:creationId xmlns:a16="http://schemas.microsoft.com/office/drawing/2014/main" id="{CBF4BE65-17E7-3551-D4A3-E450BB926CB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66606"/>
          <a:stretch/>
        </p:blipFill>
        <p:spPr bwMode="auto">
          <a:xfrm>
            <a:off x="985157" y="2037829"/>
            <a:ext cx="2264229" cy="428609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737761CA-646E-638C-5B8B-B967E584986A}"/>
              </a:ext>
            </a:extLst>
          </p:cNvPr>
          <p:cNvPicPr>
            <a:picLocks noChangeAspect="1"/>
          </p:cNvPicPr>
          <p:nvPr/>
        </p:nvPicPr>
        <p:blipFill>
          <a:blip r:embed="rId4"/>
          <a:stretch>
            <a:fillRect/>
          </a:stretch>
        </p:blipFill>
        <p:spPr>
          <a:xfrm>
            <a:off x="3882451" y="2037829"/>
            <a:ext cx="7610288" cy="4286091"/>
          </a:xfrm>
          <a:prstGeom prst="rect">
            <a:avLst/>
          </a:prstGeom>
        </p:spPr>
      </p:pic>
    </p:spTree>
    <p:extLst>
      <p:ext uri="{BB962C8B-B14F-4D97-AF65-F5344CB8AC3E}">
        <p14:creationId xmlns:p14="http://schemas.microsoft.com/office/powerpoint/2010/main" val="964909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47DB4A-C4F2-0E9C-12CD-6E1AA76F21C7}"/>
              </a:ext>
            </a:extLst>
          </p:cNvPr>
          <p:cNvSpPr>
            <a:spLocks noGrp="1"/>
          </p:cNvSpPr>
          <p:nvPr>
            <p:ph type="title"/>
          </p:nvPr>
        </p:nvSpPr>
        <p:spPr>
          <a:xfrm>
            <a:off x="838200" y="365125"/>
            <a:ext cx="9011653" cy="1325563"/>
          </a:xfrm>
        </p:spPr>
        <p:txBody>
          <a:bodyPr/>
          <a:lstStyle/>
          <a:p>
            <a:r>
              <a:rPr lang="en-US" dirty="0"/>
              <a:t>What if you have a cell like a neuron with axon and dendrites?</a:t>
            </a:r>
          </a:p>
        </p:txBody>
      </p:sp>
      <p:sp>
        <p:nvSpPr>
          <p:cNvPr id="4" name="Title 1">
            <a:extLst>
              <a:ext uri="{FF2B5EF4-FFF2-40B4-BE49-F238E27FC236}">
                <a16:creationId xmlns:a16="http://schemas.microsoft.com/office/drawing/2014/main" id="{A8D3F4F4-493F-7533-F072-EFCD59FB77C6}"/>
              </a:ext>
            </a:extLst>
          </p:cNvPr>
          <p:cNvSpPr txBox="1">
            <a:spLocks/>
          </p:cNvSpPr>
          <p:nvPr/>
        </p:nvSpPr>
        <p:spPr>
          <a:xfrm>
            <a:off x="10197342" y="-622227"/>
            <a:ext cx="2312915" cy="2312915"/>
          </a:xfrm>
          <a:prstGeom prst="ellipse">
            <a:avLst/>
          </a:prstGeom>
          <a:solidFill>
            <a:schemeClr val="accent2">
              <a:lumMod val="75000"/>
            </a:schemeClr>
          </a:solidFill>
          <a:ln w="31750" cap="sq">
            <a:noFill/>
            <a:miter lim="800000"/>
          </a:ln>
        </p:spPr>
        <p:txBody>
          <a:bodyPr vert="horz" lIns="182880" tIns="182880" rIns="182880" bIns="182880" rtlCol="0" anchor="ctr">
            <a:noAutofit/>
          </a:bodyPr>
          <a:lstStyle>
            <a:lvl1pPr algn="ctr" defTabSz="914400" rtl="0" eaLnBrk="1" latinLnBrk="0" hangingPunct="1">
              <a:lnSpc>
                <a:spcPct val="90000"/>
              </a:lnSpc>
              <a:spcBef>
                <a:spcPct val="0"/>
              </a:spcBef>
              <a:buNone/>
              <a:defRPr sz="2800" kern="1200" cap="all" spc="200" baseline="0">
                <a:solidFill>
                  <a:schemeClr val="tx1">
                    <a:lumMod val="85000"/>
                    <a:lumOff val="15000"/>
                  </a:schemeClr>
                </a:solidFill>
                <a:latin typeface="+mj-lt"/>
                <a:ea typeface="+mj-ea"/>
                <a:cs typeface="+mj-cs"/>
              </a:defRPr>
            </a:lvl1pPr>
          </a:lstStyle>
          <a:p>
            <a:r>
              <a:rPr lang="en-US" sz="1400" dirty="0">
                <a:solidFill>
                  <a:srgbClr val="FFFFFF"/>
                </a:solidFill>
              </a:rPr>
              <a:t>Practice</a:t>
            </a:r>
          </a:p>
        </p:txBody>
      </p:sp>
      <p:pic>
        <p:nvPicPr>
          <p:cNvPr id="8" name="Picture 7" descr="A collage of red and blue cells&#10;&#10;Description automatically generated">
            <a:extLst>
              <a:ext uri="{FF2B5EF4-FFF2-40B4-BE49-F238E27FC236}">
                <a16:creationId xmlns:a16="http://schemas.microsoft.com/office/drawing/2014/main" id="{8B53A124-6878-C3B4-7811-0A701547B85F}"/>
              </a:ext>
            </a:extLst>
          </p:cNvPr>
          <p:cNvPicPr>
            <a:picLocks noChangeAspect="1"/>
          </p:cNvPicPr>
          <p:nvPr/>
        </p:nvPicPr>
        <p:blipFill>
          <a:blip r:embed="rId2"/>
          <a:stretch>
            <a:fillRect/>
          </a:stretch>
        </p:blipFill>
        <p:spPr>
          <a:xfrm>
            <a:off x="1663198" y="2008269"/>
            <a:ext cx="8865603" cy="4295405"/>
          </a:xfrm>
          <a:prstGeom prst="rect">
            <a:avLst/>
          </a:prstGeom>
        </p:spPr>
      </p:pic>
    </p:spTree>
    <p:extLst>
      <p:ext uri="{BB962C8B-B14F-4D97-AF65-F5344CB8AC3E}">
        <p14:creationId xmlns:p14="http://schemas.microsoft.com/office/powerpoint/2010/main" val="15500827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64A3CFE-A4BF-8640-9388-9051B382339C}"/>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40000"/>
                    </a14:imgEffect>
                  </a14:imgLayer>
                </a14:imgProps>
              </a:ext>
            </a:extLst>
          </a:blip>
          <a:stretch>
            <a:fillRect/>
          </a:stretch>
        </p:blipFill>
        <p:spPr>
          <a:xfrm>
            <a:off x="2605113" y="381000"/>
            <a:ext cx="6916420" cy="6096000"/>
          </a:xfrm>
          <a:prstGeom prst="rect">
            <a:avLst/>
          </a:prstGeom>
        </p:spPr>
      </p:pic>
      <p:sp>
        <p:nvSpPr>
          <p:cNvPr id="2" name="TextBox 1">
            <a:extLst>
              <a:ext uri="{FF2B5EF4-FFF2-40B4-BE49-F238E27FC236}">
                <a16:creationId xmlns:a16="http://schemas.microsoft.com/office/drawing/2014/main" id="{8EA8A505-F046-F1EA-067A-0F971ED1ECDC}"/>
              </a:ext>
            </a:extLst>
          </p:cNvPr>
          <p:cNvSpPr txBox="1"/>
          <p:nvPr/>
        </p:nvSpPr>
        <p:spPr>
          <a:xfrm>
            <a:off x="144827" y="6304362"/>
            <a:ext cx="1411797" cy="369332"/>
          </a:xfrm>
          <a:prstGeom prst="rect">
            <a:avLst/>
          </a:prstGeom>
          <a:noFill/>
        </p:spPr>
        <p:txBody>
          <a:bodyPr wrap="none" rtlCol="0">
            <a:spAutoFit/>
          </a:bodyPr>
          <a:lstStyle/>
          <a:p>
            <a:r>
              <a:rPr lang="en-US" dirty="0">
                <a:solidFill>
                  <a:schemeClr val="tx1">
                    <a:lumMod val="50000"/>
                  </a:schemeClr>
                </a:solidFill>
              </a:rPr>
              <a:t>(</a:t>
            </a:r>
            <a:r>
              <a:rPr lang="en-US" dirty="0" err="1">
                <a:solidFill>
                  <a:schemeClr val="tx1">
                    <a:lumMod val="50000"/>
                  </a:schemeClr>
                </a:solidFill>
              </a:rPr>
              <a:t>Vizgen</a:t>
            </a:r>
            <a:r>
              <a:rPr lang="en-US" dirty="0">
                <a:solidFill>
                  <a:schemeClr val="tx1">
                    <a:lumMod val="50000"/>
                  </a:schemeClr>
                </a:solidFill>
              </a:rPr>
              <a:t> data)</a:t>
            </a:r>
          </a:p>
        </p:txBody>
      </p:sp>
    </p:spTree>
    <p:extLst>
      <p:ext uri="{BB962C8B-B14F-4D97-AF65-F5344CB8AC3E}">
        <p14:creationId xmlns:p14="http://schemas.microsoft.com/office/powerpoint/2010/main" val="21010131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79F5B33-6408-F541-AFAC-E8EF1A944963}"/>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40000"/>
                    </a14:imgEffect>
                  </a14:imgLayer>
                </a14:imgProps>
              </a:ext>
            </a:extLst>
          </a:blip>
          <a:stretch>
            <a:fillRect/>
          </a:stretch>
        </p:blipFill>
        <p:spPr>
          <a:xfrm>
            <a:off x="2637790" y="381000"/>
            <a:ext cx="6916420" cy="6096000"/>
          </a:xfrm>
          <a:prstGeom prst="rect">
            <a:avLst/>
          </a:prstGeom>
        </p:spPr>
      </p:pic>
      <p:sp>
        <p:nvSpPr>
          <p:cNvPr id="2" name="TextBox 1">
            <a:extLst>
              <a:ext uri="{FF2B5EF4-FFF2-40B4-BE49-F238E27FC236}">
                <a16:creationId xmlns:a16="http://schemas.microsoft.com/office/drawing/2014/main" id="{698C58AD-DEFA-D9B7-2FC5-C91BB8A5F6BB}"/>
              </a:ext>
            </a:extLst>
          </p:cNvPr>
          <p:cNvSpPr txBox="1"/>
          <p:nvPr/>
        </p:nvSpPr>
        <p:spPr>
          <a:xfrm>
            <a:off x="144827" y="6304362"/>
            <a:ext cx="1411797" cy="369332"/>
          </a:xfrm>
          <a:prstGeom prst="rect">
            <a:avLst/>
          </a:prstGeom>
          <a:noFill/>
        </p:spPr>
        <p:txBody>
          <a:bodyPr wrap="none" rtlCol="0">
            <a:spAutoFit/>
          </a:bodyPr>
          <a:lstStyle/>
          <a:p>
            <a:r>
              <a:rPr lang="en-US" dirty="0">
                <a:solidFill>
                  <a:schemeClr val="tx1">
                    <a:lumMod val="50000"/>
                  </a:schemeClr>
                </a:solidFill>
              </a:rPr>
              <a:t>(</a:t>
            </a:r>
            <a:r>
              <a:rPr lang="en-US" dirty="0" err="1">
                <a:solidFill>
                  <a:schemeClr val="tx1">
                    <a:lumMod val="50000"/>
                  </a:schemeClr>
                </a:solidFill>
              </a:rPr>
              <a:t>Vizgen</a:t>
            </a:r>
            <a:r>
              <a:rPr lang="en-US" dirty="0">
                <a:solidFill>
                  <a:schemeClr val="tx1">
                    <a:lumMod val="50000"/>
                  </a:schemeClr>
                </a:solidFill>
              </a:rPr>
              <a:t> data)</a:t>
            </a:r>
          </a:p>
        </p:txBody>
      </p:sp>
    </p:spTree>
    <p:extLst>
      <p:ext uri="{BB962C8B-B14F-4D97-AF65-F5344CB8AC3E}">
        <p14:creationId xmlns:p14="http://schemas.microsoft.com/office/powerpoint/2010/main" val="19066285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4BB2AE1-E8A2-6C43-A960-9F166F731E04}"/>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40000"/>
                    </a14:imgEffect>
                  </a14:imgLayer>
                </a14:imgProps>
              </a:ext>
            </a:extLst>
          </a:blip>
          <a:stretch>
            <a:fillRect/>
          </a:stretch>
        </p:blipFill>
        <p:spPr>
          <a:xfrm>
            <a:off x="2607310" y="381000"/>
            <a:ext cx="6916420" cy="6096000"/>
          </a:xfrm>
          <a:prstGeom prst="rect">
            <a:avLst/>
          </a:prstGeom>
        </p:spPr>
      </p:pic>
      <p:sp>
        <p:nvSpPr>
          <p:cNvPr id="2" name="TextBox 1">
            <a:extLst>
              <a:ext uri="{FF2B5EF4-FFF2-40B4-BE49-F238E27FC236}">
                <a16:creationId xmlns:a16="http://schemas.microsoft.com/office/drawing/2014/main" id="{FF572CC0-0FBC-35C7-8033-29CAA4A7D605}"/>
              </a:ext>
            </a:extLst>
          </p:cNvPr>
          <p:cNvSpPr txBox="1"/>
          <p:nvPr/>
        </p:nvSpPr>
        <p:spPr>
          <a:xfrm>
            <a:off x="144827" y="6304362"/>
            <a:ext cx="1411797" cy="369332"/>
          </a:xfrm>
          <a:prstGeom prst="rect">
            <a:avLst/>
          </a:prstGeom>
          <a:noFill/>
        </p:spPr>
        <p:txBody>
          <a:bodyPr wrap="none" rtlCol="0">
            <a:spAutoFit/>
          </a:bodyPr>
          <a:lstStyle/>
          <a:p>
            <a:r>
              <a:rPr lang="en-US" dirty="0">
                <a:solidFill>
                  <a:schemeClr val="tx1">
                    <a:lumMod val="50000"/>
                  </a:schemeClr>
                </a:solidFill>
              </a:rPr>
              <a:t>(</a:t>
            </a:r>
            <a:r>
              <a:rPr lang="en-US" dirty="0" err="1">
                <a:solidFill>
                  <a:schemeClr val="tx1">
                    <a:lumMod val="50000"/>
                  </a:schemeClr>
                </a:solidFill>
              </a:rPr>
              <a:t>Vizgen</a:t>
            </a:r>
            <a:r>
              <a:rPr lang="en-US" dirty="0">
                <a:solidFill>
                  <a:schemeClr val="tx1">
                    <a:lumMod val="50000"/>
                  </a:schemeClr>
                </a:solidFill>
              </a:rPr>
              <a:t> data)</a:t>
            </a:r>
          </a:p>
        </p:txBody>
      </p:sp>
    </p:spTree>
    <p:extLst>
      <p:ext uri="{BB962C8B-B14F-4D97-AF65-F5344CB8AC3E}">
        <p14:creationId xmlns:p14="http://schemas.microsoft.com/office/powerpoint/2010/main" val="3277758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E5DDED6-C2A2-134A-B1D8-6A54593E060A}"/>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40000"/>
                    </a14:imgEffect>
                  </a14:imgLayer>
                </a14:imgProps>
              </a:ext>
            </a:extLst>
          </a:blip>
          <a:stretch>
            <a:fillRect/>
          </a:stretch>
        </p:blipFill>
        <p:spPr>
          <a:xfrm>
            <a:off x="2607310" y="381000"/>
            <a:ext cx="6916420" cy="6096000"/>
          </a:xfrm>
          <a:prstGeom prst="rect">
            <a:avLst/>
          </a:prstGeom>
        </p:spPr>
      </p:pic>
      <p:sp>
        <p:nvSpPr>
          <p:cNvPr id="2" name="TextBox 1">
            <a:extLst>
              <a:ext uri="{FF2B5EF4-FFF2-40B4-BE49-F238E27FC236}">
                <a16:creationId xmlns:a16="http://schemas.microsoft.com/office/drawing/2014/main" id="{8A5CFF8C-3CE9-CCF4-F4DF-48F1A8A36061}"/>
              </a:ext>
            </a:extLst>
          </p:cNvPr>
          <p:cNvSpPr txBox="1"/>
          <p:nvPr/>
        </p:nvSpPr>
        <p:spPr>
          <a:xfrm>
            <a:off x="144827" y="6304362"/>
            <a:ext cx="1411797" cy="369332"/>
          </a:xfrm>
          <a:prstGeom prst="rect">
            <a:avLst/>
          </a:prstGeom>
          <a:noFill/>
        </p:spPr>
        <p:txBody>
          <a:bodyPr wrap="none" rtlCol="0">
            <a:spAutoFit/>
          </a:bodyPr>
          <a:lstStyle/>
          <a:p>
            <a:r>
              <a:rPr lang="en-US" dirty="0">
                <a:solidFill>
                  <a:schemeClr val="tx1">
                    <a:lumMod val="50000"/>
                  </a:schemeClr>
                </a:solidFill>
              </a:rPr>
              <a:t>(</a:t>
            </a:r>
            <a:r>
              <a:rPr lang="en-US" dirty="0" err="1">
                <a:solidFill>
                  <a:schemeClr val="tx1">
                    <a:lumMod val="50000"/>
                  </a:schemeClr>
                </a:solidFill>
              </a:rPr>
              <a:t>Vizgen</a:t>
            </a:r>
            <a:r>
              <a:rPr lang="en-US" dirty="0">
                <a:solidFill>
                  <a:schemeClr val="tx1">
                    <a:lumMod val="50000"/>
                  </a:schemeClr>
                </a:solidFill>
              </a:rPr>
              <a:t> data)</a:t>
            </a:r>
          </a:p>
        </p:txBody>
      </p:sp>
    </p:spTree>
    <p:extLst>
      <p:ext uri="{BB962C8B-B14F-4D97-AF65-F5344CB8AC3E}">
        <p14:creationId xmlns:p14="http://schemas.microsoft.com/office/powerpoint/2010/main" val="10667531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0BF69B-E6EA-2A43-801A-0AFB317A85F6}"/>
              </a:ext>
            </a:extLst>
          </p:cNvPr>
          <p:cNvSpPr>
            <a:spLocks noGrp="1"/>
          </p:cNvSpPr>
          <p:nvPr>
            <p:ph type="title"/>
          </p:nvPr>
        </p:nvSpPr>
        <p:spPr/>
        <p:txBody>
          <a:bodyPr/>
          <a:lstStyle/>
          <a:p>
            <a:r>
              <a:rPr lang="en-US" dirty="0"/>
              <a:t>Lesson learning objectives</a:t>
            </a:r>
          </a:p>
        </p:txBody>
      </p:sp>
      <p:sp>
        <p:nvSpPr>
          <p:cNvPr id="3" name="Content Placeholder 2">
            <a:extLst>
              <a:ext uri="{FF2B5EF4-FFF2-40B4-BE49-F238E27FC236}">
                <a16:creationId xmlns:a16="http://schemas.microsoft.com/office/drawing/2014/main" id="{D44F0B12-4A98-5C4C-9933-412E66E36515}"/>
              </a:ext>
            </a:extLst>
          </p:cNvPr>
          <p:cNvSpPr>
            <a:spLocks noGrp="1"/>
          </p:cNvSpPr>
          <p:nvPr>
            <p:ph idx="1"/>
          </p:nvPr>
        </p:nvSpPr>
        <p:spPr/>
        <p:txBody>
          <a:bodyPr/>
          <a:lstStyle/>
          <a:p>
            <a:r>
              <a:rPr lang="en-US" b="0" i="0" dirty="0">
                <a:effectLst/>
                <a:latin typeface="-apple-system"/>
              </a:rPr>
              <a:t>understand what is spatially resolved transcriptomic data</a:t>
            </a:r>
          </a:p>
          <a:p>
            <a:pPr lvl="1"/>
            <a:r>
              <a:rPr lang="en-US" dirty="0">
                <a:latin typeface="-apple-system"/>
              </a:rPr>
              <a:t>different kinds of spatial transcriptomics technologies</a:t>
            </a:r>
            <a:endParaRPr lang="en-US" b="0" i="0" dirty="0">
              <a:effectLst/>
              <a:latin typeface="-apple-system"/>
            </a:endParaRPr>
          </a:p>
          <a:p>
            <a:r>
              <a:rPr lang="en-US" b="0" i="0" dirty="0">
                <a:effectLst/>
                <a:latin typeface="-apple-system"/>
              </a:rPr>
              <a:t>how the data is generated</a:t>
            </a:r>
          </a:p>
          <a:p>
            <a:r>
              <a:rPr lang="en-US" b="0" i="0" dirty="0">
                <a:effectLst/>
                <a:latin typeface="-apple-system"/>
              </a:rPr>
              <a:t>begin visualizing and interacting with the data</a:t>
            </a:r>
          </a:p>
          <a:p>
            <a:pPr lvl="1"/>
            <a:r>
              <a:rPr lang="en-US" dirty="0">
                <a:latin typeface="-apple-system"/>
              </a:rPr>
              <a:t>assign HW datasets </a:t>
            </a:r>
            <a:endParaRPr lang="en-US" dirty="0"/>
          </a:p>
        </p:txBody>
      </p:sp>
    </p:spTree>
    <p:extLst>
      <p:ext uri="{BB962C8B-B14F-4D97-AF65-F5344CB8AC3E}">
        <p14:creationId xmlns:p14="http://schemas.microsoft.com/office/powerpoint/2010/main" val="81094396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CFE94CB-DC5D-CEDE-785D-C04A9A99DF82}"/>
              </a:ext>
            </a:extLst>
          </p:cNvPr>
          <p:cNvSpPr>
            <a:spLocks noGrp="1"/>
          </p:cNvSpPr>
          <p:nvPr>
            <p:ph type="title"/>
          </p:nvPr>
        </p:nvSpPr>
        <p:spPr/>
        <p:txBody>
          <a:bodyPr/>
          <a:lstStyle/>
          <a:p>
            <a:r>
              <a:rPr lang="en-US" dirty="0"/>
              <a:t>Questions before we move onto sequencing-based spatial transcriptomics?</a:t>
            </a:r>
          </a:p>
        </p:txBody>
      </p:sp>
    </p:spTree>
    <p:extLst>
      <p:ext uri="{BB962C8B-B14F-4D97-AF65-F5344CB8AC3E}">
        <p14:creationId xmlns:p14="http://schemas.microsoft.com/office/powerpoint/2010/main" val="19388763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B45E10-D9A7-BAF4-BCB6-D13ABC9C154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C73BDD6-E452-480A-BAC2-684E61302310}"/>
              </a:ext>
            </a:extLst>
          </p:cNvPr>
          <p:cNvSpPr>
            <a:spLocks noGrp="1"/>
          </p:cNvSpPr>
          <p:nvPr>
            <p:ph type="title"/>
          </p:nvPr>
        </p:nvSpPr>
        <p:spPr/>
        <p:txBody>
          <a:bodyPr>
            <a:normAutofit fontScale="90000"/>
          </a:bodyPr>
          <a:lstStyle/>
          <a:p>
            <a:r>
              <a:rPr lang="en-US" dirty="0"/>
              <a:t>Low-throughput sequencing-based spatial transcriptomic profiling techniques: micro-dissection</a:t>
            </a:r>
          </a:p>
        </p:txBody>
      </p:sp>
      <p:pic>
        <p:nvPicPr>
          <p:cNvPr id="20482" name="Picture 2" descr="Laser Microdissection and Pressure Catapulting | University of Gothenburg">
            <a:extLst>
              <a:ext uri="{FF2B5EF4-FFF2-40B4-BE49-F238E27FC236}">
                <a16:creationId xmlns:a16="http://schemas.microsoft.com/office/drawing/2014/main" id="{CFFF9539-9441-7984-A296-95441D3BA5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4853" y="2476048"/>
            <a:ext cx="8450180" cy="338007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087EF27E-9FA2-803D-64BE-F4E340D3C747}"/>
              </a:ext>
            </a:extLst>
          </p:cNvPr>
          <p:cNvPicPr>
            <a:picLocks noChangeAspect="1"/>
          </p:cNvPicPr>
          <p:nvPr/>
        </p:nvPicPr>
        <p:blipFill rotWithShape="1">
          <a:blip r:embed="rId3"/>
          <a:srcRect r="56158"/>
          <a:stretch/>
        </p:blipFill>
        <p:spPr>
          <a:xfrm>
            <a:off x="8775033" y="2083368"/>
            <a:ext cx="2171972" cy="1793589"/>
          </a:xfrm>
          <a:prstGeom prst="rect">
            <a:avLst/>
          </a:prstGeom>
        </p:spPr>
      </p:pic>
      <p:pic>
        <p:nvPicPr>
          <p:cNvPr id="5" name="Picture 4">
            <a:extLst>
              <a:ext uri="{FF2B5EF4-FFF2-40B4-BE49-F238E27FC236}">
                <a16:creationId xmlns:a16="http://schemas.microsoft.com/office/drawing/2014/main" id="{A885D2F9-9830-E66E-F305-519CF35DB653}"/>
              </a:ext>
            </a:extLst>
          </p:cNvPr>
          <p:cNvPicPr>
            <a:picLocks noChangeAspect="1"/>
          </p:cNvPicPr>
          <p:nvPr/>
        </p:nvPicPr>
        <p:blipFill rotWithShape="1">
          <a:blip r:embed="rId3"/>
          <a:srcRect l="50681" r="5477"/>
          <a:stretch/>
        </p:blipFill>
        <p:spPr>
          <a:xfrm>
            <a:off x="8775033" y="4269637"/>
            <a:ext cx="2171972" cy="1793589"/>
          </a:xfrm>
          <a:prstGeom prst="rect">
            <a:avLst/>
          </a:prstGeom>
        </p:spPr>
      </p:pic>
    </p:spTree>
    <p:extLst>
      <p:ext uri="{BB962C8B-B14F-4D97-AF65-F5344CB8AC3E}">
        <p14:creationId xmlns:p14="http://schemas.microsoft.com/office/powerpoint/2010/main" val="227565181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5B6552-7DD4-3658-1812-706E21AF1D10}"/>
              </a:ext>
            </a:extLst>
          </p:cNvPr>
          <p:cNvSpPr>
            <a:spLocks noGrp="1"/>
          </p:cNvSpPr>
          <p:nvPr>
            <p:ph type="title"/>
          </p:nvPr>
        </p:nvSpPr>
        <p:spPr/>
        <p:txBody>
          <a:bodyPr/>
          <a:lstStyle/>
          <a:p>
            <a:r>
              <a:rPr lang="en-US" dirty="0"/>
              <a:t>Spatial-barcode bead capture</a:t>
            </a:r>
          </a:p>
        </p:txBody>
      </p:sp>
      <p:pic>
        <p:nvPicPr>
          <p:cNvPr id="3" name="Picture 2" descr="NGI Sweden » 10X Genomics Visium for Fresh Frozen samples">
            <a:extLst>
              <a:ext uri="{FF2B5EF4-FFF2-40B4-BE49-F238E27FC236}">
                <a16:creationId xmlns:a16="http://schemas.microsoft.com/office/drawing/2014/main" id="{58493F88-44B7-4850-2E65-92B6B9A002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0371" y="1690688"/>
            <a:ext cx="8485094" cy="32316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59990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59FC79-74DE-3095-C9C8-058BF4FEAD01}"/>
              </a:ext>
            </a:extLst>
          </p:cNvPr>
          <p:cNvSpPr>
            <a:spLocks noGrp="1"/>
          </p:cNvSpPr>
          <p:nvPr>
            <p:ph type="title"/>
          </p:nvPr>
        </p:nvSpPr>
        <p:spPr/>
        <p:txBody>
          <a:bodyPr/>
          <a:lstStyle/>
          <a:p>
            <a:r>
              <a:rPr lang="en-US" dirty="0"/>
              <a:t>Recall: mRNAs have poly(A)-tails</a:t>
            </a:r>
          </a:p>
        </p:txBody>
      </p:sp>
      <p:pic>
        <p:nvPicPr>
          <p:cNvPr id="1028" name="Picture 4" descr="Eukaryotic pre-mRNA processing | RNA splicing (article) | Khan Academy">
            <a:extLst>
              <a:ext uri="{FF2B5EF4-FFF2-40B4-BE49-F238E27FC236}">
                <a16:creationId xmlns:a16="http://schemas.microsoft.com/office/drawing/2014/main" id="{600F4651-7AC6-0C76-6540-3D4EA4869C4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199" y="5167312"/>
            <a:ext cx="10515601" cy="112275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NGI Sweden » 10X Genomics Visium for Fresh Frozen samples">
            <a:extLst>
              <a:ext uri="{FF2B5EF4-FFF2-40B4-BE49-F238E27FC236}">
                <a16:creationId xmlns:a16="http://schemas.microsoft.com/office/drawing/2014/main" id="{41F6C387-B9D8-C1FF-5608-D41EB10821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20371" y="1690688"/>
            <a:ext cx="8485094" cy="32316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646506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4281935-7006-C923-6E4F-4542054CA935}"/>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838200" y="1578393"/>
            <a:ext cx="4802187" cy="4802187"/>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1A991232-CDE2-04C7-E4AB-84D42E28091A}"/>
              </a:ext>
            </a:extLst>
          </p:cNvPr>
          <p:cNvSpPr>
            <a:spLocks noGrp="1"/>
          </p:cNvSpPr>
          <p:nvPr>
            <p:ph type="title"/>
          </p:nvPr>
        </p:nvSpPr>
        <p:spPr/>
        <p:txBody>
          <a:bodyPr/>
          <a:lstStyle/>
          <a:p>
            <a:r>
              <a:rPr lang="en-US" dirty="0"/>
              <a:t>Spatial-barcode bead capture</a:t>
            </a:r>
          </a:p>
        </p:txBody>
      </p:sp>
      <p:pic>
        <p:nvPicPr>
          <p:cNvPr id="8" name="Picture 7">
            <a:extLst>
              <a:ext uri="{FF2B5EF4-FFF2-40B4-BE49-F238E27FC236}">
                <a16:creationId xmlns:a16="http://schemas.microsoft.com/office/drawing/2014/main" id="{629ACCAD-0AB9-2434-E0E3-F81B68D56292}"/>
              </a:ext>
            </a:extLst>
          </p:cNvPr>
          <p:cNvPicPr>
            <a:picLocks noChangeAspect="1"/>
          </p:cNvPicPr>
          <p:nvPr/>
        </p:nvPicPr>
        <p:blipFill rotWithShape="1">
          <a:blip r:embed="rId4"/>
          <a:srcRect r="56158"/>
          <a:stretch/>
        </p:blipFill>
        <p:spPr>
          <a:xfrm>
            <a:off x="9496928" y="2099027"/>
            <a:ext cx="2171972" cy="1793589"/>
          </a:xfrm>
          <a:prstGeom prst="rect">
            <a:avLst/>
          </a:prstGeom>
        </p:spPr>
      </p:pic>
      <p:pic>
        <p:nvPicPr>
          <p:cNvPr id="9" name="Picture 8">
            <a:extLst>
              <a:ext uri="{FF2B5EF4-FFF2-40B4-BE49-F238E27FC236}">
                <a16:creationId xmlns:a16="http://schemas.microsoft.com/office/drawing/2014/main" id="{E7CE9A1A-008D-4665-9696-0092B3D34B61}"/>
              </a:ext>
            </a:extLst>
          </p:cNvPr>
          <p:cNvPicPr>
            <a:picLocks noChangeAspect="1"/>
          </p:cNvPicPr>
          <p:nvPr/>
        </p:nvPicPr>
        <p:blipFill rotWithShape="1">
          <a:blip r:embed="rId4"/>
          <a:srcRect l="50681" r="5477"/>
          <a:stretch/>
        </p:blipFill>
        <p:spPr>
          <a:xfrm>
            <a:off x="9356588" y="4300955"/>
            <a:ext cx="2171972" cy="1793589"/>
          </a:xfrm>
          <a:prstGeom prst="rect">
            <a:avLst/>
          </a:prstGeom>
        </p:spPr>
      </p:pic>
      <p:pic>
        <p:nvPicPr>
          <p:cNvPr id="11" name="Picture 10" descr="A diagram of a barcode&#10;&#10;Description automatically generated with medium confidence">
            <a:extLst>
              <a:ext uri="{FF2B5EF4-FFF2-40B4-BE49-F238E27FC236}">
                <a16:creationId xmlns:a16="http://schemas.microsoft.com/office/drawing/2014/main" id="{66E2502A-EB43-97A0-6701-8D35A34E1F3C}"/>
              </a:ext>
            </a:extLst>
          </p:cNvPr>
          <p:cNvPicPr>
            <a:picLocks noChangeAspect="1"/>
          </p:cNvPicPr>
          <p:nvPr/>
        </p:nvPicPr>
        <p:blipFill rotWithShape="1">
          <a:blip r:embed="rId5"/>
          <a:srcRect l="2088"/>
          <a:stretch/>
        </p:blipFill>
        <p:spPr>
          <a:xfrm>
            <a:off x="5640387" y="2903956"/>
            <a:ext cx="3183311" cy="1397000"/>
          </a:xfrm>
          <a:prstGeom prst="rect">
            <a:avLst/>
          </a:prstGeom>
        </p:spPr>
      </p:pic>
    </p:spTree>
    <p:extLst>
      <p:ext uri="{BB962C8B-B14F-4D97-AF65-F5344CB8AC3E}">
        <p14:creationId xmlns:p14="http://schemas.microsoft.com/office/powerpoint/2010/main" val="30486101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F961B7A-6B9D-A8E9-FE68-3191F14879DD}"/>
              </a:ext>
            </a:extLst>
          </p:cNvPr>
          <p:cNvSpPr txBox="1"/>
          <p:nvPr/>
        </p:nvSpPr>
        <p:spPr>
          <a:xfrm>
            <a:off x="2089209" y="2055454"/>
            <a:ext cx="902811" cy="369332"/>
          </a:xfrm>
          <a:prstGeom prst="rect">
            <a:avLst/>
          </a:prstGeom>
          <a:noFill/>
        </p:spPr>
        <p:txBody>
          <a:bodyPr wrap="none" rtlCol="0">
            <a:spAutoFit/>
          </a:bodyPr>
          <a:lstStyle/>
          <a:p>
            <a:r>
              <a:rPr lang="en-US" i="1" dirty="0"/>
              <a:t>Slc17a7</a:t>
            </a:r>
          </a:p>
        </p:txBody>
      </p:sp>
      <p:pic>
        <p:nvPicPr>
          <p:cNvPr id="5" name="Picture 4">
            <a:extLst>
              <a:ext uri="{FF2B5EF4-FFF2-40B4-BE49-F238E27FC236}">
                <a16:creationId xmlns:a16="http://schemas.microsoft.com/office/drawing/2014/main" id="{534CB8B7-A471-5425-0C1F-EFCF4E693256}"/>
              </a:ext>
            </a:extLst>
          </p:cNvPr>
          <p:cNvPicPr>
            <a:picLocks noChangeAspect="1"/>
          </p:cNvPicPr>
          <p:nvPr/>
        </p:nvPicPr>
        <p:blipFill>
          <a:blip r:embed="rId2">
            <a:alphaModFix/>
            <a:extLst>
              <a:ext uri="{BEBA8EAE-BF5A-486C-A8C5-ECC9F3942E4B}">
                <a14:imgProps xmlns:a14="http://schemas.microsoft.com/office/drawing/2010/main">
                  <a14:imgLayer r:embed="rId3">
                    <a14:imgEffect>
                      <a14:brightnessContrast bright="40000" contrast="40000"/>
                    </a14:imgEffect>
                  </a14:imgLayer>
                </a14:imgProps>
              </a:ext>
            </a:extLst>
          </a:blip>
          <a:stretch>
            <a:fillRect/>
          </a:stretch>
        </p:blipFill>
        <p:spPr>
          <a:xfrm>
            <a:off x="4419975" y="2534544"/>
            <a:ext cx="2965051" cy="3257192"/>
          </a:xfrm>
          <a:prstGeom prst="rect">
            <a:avLst/>
          </a:prstGeom>
        </p:spPr>
      </p:pic>
      <p:sp>
        <p:nvSpPr>
          <p:cNvPr id="6" name="TextBox 5">
            <a:extLst>
              <a:ext uri="{FF2B5EF4-FFF2-40B4-BE49-F238E27FC236}">
                <a16:creationId xmlns:a16="http://schemas.microsoft.com/office/drawing/2014/main" id="{CC8D8B0B-14D6-F52A-5F78-E5EA763C2160}"/>
              </a:ext>
            </a:extLst>
          </p:cNvPr>
          <p:cNvSpPr txBox="1"/>
          <p:nvPr/>
        </p:nvSpPr>
        <p:spPr>
          <a:xfrm>
            <a:off x="5454316" y="2055454"/>
            <a:ext cx="757130" cy="369332"/>
          </a:xfrm>
          <a:prstGeom prst="rect">
            <a:avLst/>
          </a:prstGeom>
          <a:noFill/>
        </p:spPr>
        <p:txBody>
          <a:bodyPr wrap="none" rtlCol="0">
            <a:spAutoFit/>
          </a:bodyPr>
          <a:lstStyle/>
          <a:p>
            <a:r>
              <a:rPr lang="en-US" i="1"/>
              <a:t>Peg10</a:t>
            </a:r>
          </a:p>
        </p:txBody>
      </p:sp>
      <p:pic>
        <p:nvPicPr>
          <p:cNvPr id="7" name="Picture 6">
            <a:extLst>
              <a:ext uri="{FF2B5EF4-FFF2-40B4-BE49-F238E27FC236}">
                <a16:creationId xmlns:a16="http://schemas.microsoft.com/office/drawing/2014/main" id="{6FB4E733-8B71-CC95-D31B-600199862914}"/>
              </a:ext>
            </a:extLst>
          </p:cNvPr>
          <p:cNvPicPr>
            <a:picLocks noChangeAspect="1"/>
          </p:cNvPicPr>
          <p:nvPr/>
        </p:nvPicPr>
        <p:blipFill rotWithShape="1">
          <a:blip r:embed="rId4">
            <a:alphaModFix/>
            <a:extLst>
              <a:ext uri="{BEBA8EAE-BF5A-486C-A8C5-ECC9F3942E4B}">
                <a14:imgProps xmlns:a14="http://schemas.microsoft.com/office/drawing/2010/main">
                  <a14:imgLayer r:embed="rId5">
                    <a14:imgEffect>
                      <a14:brightnessContrast bright="40000" contrast="40000"/>
                    </a14:imgEffect>
                  </a14:imgLayer>
                </a14:imgProps>
              </a:ext>
            </a:extLst>
          </a:blip>
          <a:srcRect l="5411" t="4211" r="4401" b="5160"/>
          <a:stretch/>
        </p:blipFill>
        <p:spPr>
          <a:xfrm>
            <a:off x="1200241" y="2639303"/>
            <a:ext cx="2965051" cy="3152433"/>
          </a:xfrm>
          <a:prstGeom prst="rect">
            <a:avLst/>
          </a:prstGeom>
        </p:spPr>
      </p:pic>
      <p:sp>
        <p:nvSpPr>
          <p:cNvPr id="8" name="Title 1">
            <a:extLst>
              <a:ext uri="{FF2B5EF4-FFF2-40B4-BE49-F238E27FC236}">
                <a16:creationId xmlns:a16="http://schemas.microsoft.com/office/drawing/2014/main" id="{9E7594D3-D560-558D-1C2A-073599B724FD}"/>
              </a:ext>
            </a:extLst>
          </p:cNvPr>
          <p:cNvSpPr>
            <a:spLocks noGrp="1"/>
          </p:cNvSpPr>
          <p:nvPr>
            <p:ph type="title"/>
          </p:nvPr>
        </p:nvSpPr>
        <p:spPr/>
        <p:txBody>
          <a:bodyPr/>
          <a:lstStyle/>
          <a:p>
            <a:r>
              <a:rPr lang="en-US" dirty="0"/>
              <a:t>Spatial-barcode bead capture</a:t>
            </a:r>
          </a:p>
        </p:txBody>
      </p:sp>
      <p:pic>
        <p:nvPicPr>
          <p:cNvPr id="9" name="Picture 8">
            <a:extLst>
              <a:ext uri="{FF2B5EF4-FFF2-40B4-BE49-F238E27FC236}">
                <a16:creationId xmlns:a16="http://schemas.microsoft.com/office/drawing/2014/main" id="{A12FDEDC-496E-1884-9AE1-AE9AB21CAE1F}"/>
              </a:ext>
            </a:extLst>
          </p:cNvPr>
          <p:cNvPicPr>
            <a:picLocks noChangeAspect="1"/>
          </p:cNvPicPr>
          <p:nvPr/>
        </p:nvPicPr>
        <p:blipFill>
          <a:blip r:embed="rId6"/>
          <a:stretch>
            <a:fillRect/>
          </a:stretch>
        </p:blipFill>
        <p:spPr>
          <a:xfrm>
            <a:off x="8705119" y="3051483"/>
            <a:ext cx="2790967" cy="2223313"/>
          </a:xfrm>
          <a:prstGeom prst="rect">
            <a:avLst/>
          </a:prstGeom>
        </p:spPr>
      </p:pic>
      <p:sp>
        <p:nvSpPr>
          <p:cNvPr id="10" name="TextBox 9">
            <a:extLst>
              <a:ext uri="{FF2B5EF4-FFF2-40B4-BE49-F238E27FC236}">
                <a16:creationId xmlns:a16="http://schemas.microsoft.com/office/drawing/2014/main" id="{B8ACA9A3-15CD-3F2F-0175-5A16D3486D17}"/>
              </a:ext>
            </a:extLst>
          </p:cNvPr>
          <p:cNvSpPr txBox="1"/>
          <p:nvPr/>
        </p:nvSpPr>
        <p:spPr>
          <a:xfrm>
            <a:off x="7873390" y="3898232"/>
            <a:ext cx="343364" cy="369332"/>
          </a:xfrm>
          <a:prstGeom prst="rect">
            <a:avLst/>
          </a:prstGeom>
          <a:noFill/>
        </p:spPr>
        <p:txBody>
          <a:bodyPr wrap="none" rtlCol="0">
            <a:spAutoFit/>
          </a:bodyPr>
          <a:lstStyle/>
          <a:p>
            <a:r>
              <a:rPr lang="en-US" dirty="0"/>
              <a:t>…</a:t>
            </a:r>
          </a:p>
        </p:txBody>
      </p:sp>
    </p:spTree>
    <p:extLst>
      <p:ext uri="{BB962C8B-B14F-4D97-AF65-F5344CB8AC3E}">
        <p14:creationId xmlns:p14="http://schemas.microsoft.com/office/powerpoint/2010/main" val="312822744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D13A9A-AB41-153F-F9C1-28EA08BB4B3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E3878A4-17CD-B3DD-8A9A-F8D6035B2209}"/>
              </a:ext>
            </a:extLst>
          </p:cNvPr>
          <p:cNvSpPr>
            <a:spLocks noGrp="1"/>
          </p:cNvSpPr>
          <p:nvPr>
            <p:ph type="title"/>
          </p:nvPr>
        </p:nvSpPr>
        <p:spPr>
          <a:xfrm>
            <a:off x="838200" y="365125"/>
            <a:ext cx="9011653" cy="1325563"/>
          </a:xfrm>
        </p:spPr>
        <p:txBody>
          <a:bodyPr/>
          <a:lstStyle/>
          <a:p>
            <a:r>
              <a:rPr lang="en-US" dirty="0"/>
              <a:t>What happens if you have multiple cells in the same spatial spot?</a:t>
            </a:r>
          </a:p>
        </p:txBody>
      </p:sp>
      <p:sp>
        <p:nvSpPr>
          <p:cNvPr id="4" name="Title 1">
            <a:extLst>
              <a:ext uri="{FF2B5EF4-FFF2-40B4-BE49-F238E27FC236}">
                <a16:creationId xmlns:a16="http://schemas.microsoft.com/office/drawing/2014/main" id="{C470E685-A308-1B23-12C5-83E9F3E310E7}"/>
              </a:ext>
            </a:extLst>
          </p:cNvPr>
          <p:cNvSpPr txBox="1">
            <a:spLocks/>
          </p:cNvSpPr>
          <p:nvPr/>
        </p:nvSpPr>
        <p:spPr>
          <a:xfrm>
            <a:off x="10197342" y="-622227"/>
            <a:ext cx="2312915" cy="2312915"/>
          </a:xfrm>
          <a:prstGeom prst="ellipse">
            <a:avLst/>
          </a:prstGeom>
          <a:solidFill>
            <a:schemeClr val="accent2">
              <a:lumMod val="75000"/>
            </a:schemeClr>
          </a:solidFill>
          <a:ln w="31750" cap="sq">
            <a:noFill/>
            <a:miter lim="800000"/>
          </a:ln>
        </p:spPr>
        <p:txBody>
          <a:bodyPr vert="horz" lIns="182880" tIns="182880" rIns="182880" bIns="182880" rtlCol="0" anchor="ctr">
            <a:noAutofit/>
          </a:bodyPr>
          <a:lstStyle>
            <a:lvl1pPr algn="ctr" defTabSz="914400" rtl="0" eaLnBrk="1" latinLnBrk="0" hangingPunct="1">
              <a:lnSpc>
                <a:spcPct val="90000"/>
              </a:lnSpc>
              <a:spcBef>
                <a:spcPct val="0"/>
              </a:spcBef>
              <a:buNone/>
              <a:defRPr sz="2800" kern="1200" cap="all" spc="200" baseline="0">
                <a:solidFill>
                  <a:schemeClr val="tx1">
                    <a:lumMod val="85000"/>
                    <a:lumOff val="15000"/>
                  </a:schemeClr>
                </a:solidFill>
                <a:latin typeface="+mj-lt"/>
                <a:ea typeface="+mj-ea"/>
                <a:cs typeface="+mj-cs"/>
              </a:defRPr>
            </a:lvl1pPr>
          </a:lstStyle>
          <a:p>
            <a:r>
              <a:rPr lang="en-US" sz="1400" dirty="0">
                <a:solidFill>
                  <a:srgbClr val="FFFFFF"/>
                </a:solidFill>
              </a:rPr>
              <a:t>Practice</a:t>
            </a:r>
          </a:p>
        </p:txBody>
      </p:sp>
      <p:grpSp>
        <p:nvGrpSpPr>
          <p:cNvPr id="3" name="Group 2">
            <a:extLst>
              <a:ext uri="{FF2B5EF4-FFF2-40B4-BE49-F238E27FC236}">
                <a16:creationId xmlns:a16="http://schemas.microsoft.com/office/drawing/2014/main" id="{63B8BF9E-A899-20E0-45C8-740CEA535893}"/>
              </a:ext>
            </a:extLst>
          </p:cNvPr>
          <p:cNvGrpSpPr/>
          <p:nvPr/>
        </p:nvGrpSpPr>
        <p:grpSpPr>
          <a:xfrm>
            <a:off x="6324957" y="3014388"/>
            <a:ext cx="2097582" cy="2097583"/>
            <a:chOff x="6580699" y="2489148"/>
            <a:chExt cx="1243794" cy="1243794"/>
          </a:xfrm>
        </p:grpSpPr>
        <p:pic>
          <p:nvPicPr>
            <p:cNvPr id="5" name="Picture 4">
              <a:extLst>
                <a:ext uri="{FF2B5EF4-FFF2-40B4-BE49-F238E27FC236}">
                  <a16:creationId xmlns:a16="http://schemas.microsoft.com/office/drawing/2014/main" id="{50659FC9-7EE8-602B-E561-C96C20EE9278}"/>
                </a:ext>
              </a:extLst>
            </p:cNvPr>
            <p:cNvPicPr>
              <a:picLocks noChangeAspect="1"/>
            </p:cNvPicPr>
            <p:nvPr/>
          </p:nvPicPr>
          <p:blipFill rotWithShape="1">
            <a:blip r:embed="rId2">
              <a:extLst>
                <a:ext uri="{BEBA8EAE-BF5A-486C-A8C5-ECC9F3942E4B}">
                  <a14:imgProps xmlns:a14="http://schemas.microsoft.com/office/drawing/2010/main">
                    <a14:imgLayer r:embed="rId3">
                      <a14:imgEffect>
                        <a14:colorTemperature colorTemp="11200"/>
                      </a14:imgEffect>
                      <a14:imgEffect>
                        <a14:saturation sat="66000"/>
                      </a14:imgEffect>
                      <a14:imgEffect>
                        <a14:brightnessContrast bright="-40000"/>
                      </a14:imgEffect>
                    </a14:imgLayer>
                  </a14:imgProps>
                </a:ext>
              </a:extLst>
            </a:blip>
            <a:srcRect l="35154" b="35154"/>
            <a:stretch/>
          </p:blipFill>
          <p:spPr>
            <a:xfrm>
              <a:off x="6689941" y="2680696"/>
              <a:ext cx="1025310" cy="1013388"/>
            </a:xfrm>
            <a:prstGeom prst="rect">
              <a:avLst/>
            </a:prstGeom>
          </p:spPr>
        </p:pic>
        <p:sp>
          <p:nvSpPr>
            <p:cNvPr id="6" name="Oval 5">
              <a:extLst>
                <a:ext uri="{FF2B5EF4-FFF2-40B4-BE49-F238E27FC236}">
                  <a16:creationId xmlns:a16="http://schemas.microsoft.com/office/drawing/2014/main" id="{0990C6F1-BCF4-FBCE-7B72-323F7C231840}"/>
                </a:ext>
              </a:extLst>
            </p:cNvPr>
            <p:cNvSpPr/>
            <p:nvPr/>
          </p:nvSpPr>
          <p:spPr>
            <a:xfrm>
              <a:off x="6580699" y="2489148"/>
              <a:ext cx="1243794" cy="1243794"/>
            </a:xfrm>
            <a:prstGeom prst="ellipse">
              <a:avLst/>
            </a:prstGeom>
            <a:noFill/>
            <a:ln w="635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 name="Group 6">
            <a:extLst>
              <a:ext uri="{FF2B5EF4-FFF2-40B4-BE49-F238E27FC236}">
                <a16:creationId xmlns:a16="http://schemas.microsoft.com/office/drawing/2014/main" id="{18E59270-4C71-4286-99E0-B3DE0E22BBA9}"/>
              </a:ext>
            </a:extLst>
          </p:cNvPr>
          <p:cNvGrpSpPr/>
          <p:nvPr/>
        </p:nvGrpSpPr>
        <p:grpSpPr>
          <a:xfrm>
            <a:off x="8602987" y="3014390"/>
            <a:ext cx="2097581" cy="2097581"/>
            <a:chOff x="6500684" y="3058166"/>
            <a:chExt cx="1243793" cy="1243793"/>
          </a:xfrm>
        </p:grpSpPr>
        <p:pic>
          <p:nvPicPr>
            <p:cNvPr id="9" name="Picture 8">
              <a:extLst>
                <a:ext uri="{FF2B5EF4-FFF2-40B4-BE49-F238E27FC236}">
                  <a16:creationId xmlns:a16="http://schemas.microsoft.com/office/drawing/2014/main" id="{934AC9AE-3086-FE77-700B-04F45E50CBD8}"/>
                </a:ext>
              </a:extLst>
            </p:cNvPr>
            <p:cNvPicPr>
              <a:picLocks noChangeAspect="1"/>
            </p:cNvPicPr>
            <p:nvPr/>
          </p:nvPicPr>
          <p:blipFill rotWithShape="1">
            <a:blip r:embed="rId2">
              <a:extLst>
                <a:ext uri="{BEBA8EAE-BF5A-486C-A8C5-ECC9F3942E4B}">
                  <a14:imgProps xmlns:a14="http://schemas.microsoft.com/office/drawing/2010/main">
                    <a14:imgLayer r:embed="rId3">
                      <a14:imgEffect>
                        <a14:colorTemperature colorTemp="11200"/>
                      </a14:imgEffect>
                      <a14:imgEffect>
                        <a14:saturation sat="66000"/>
                      </a14:imgEffect>
                      <a14:imgEffect>
                        <a14:brightnessContrast bright="-40000"/>
                      </a14:imgEffect>
                    </a14:imgLayer>
                  </a14:imgProps>
                </a:ext>
              </a:extLst>
            </a:blip>
            <a:srcRect l="30371" t="30371"/>
            <a:stretch/>
          </p:blipFill>
          <p:spPr>
            <a:xfrm rot="16200000">
              <a:off x="6614312" y="3155324"/>
              <a:ext cx="1100937" cy="1088136"/>
            </a:xfrm>
            <a:prstGeom prst="rect">
              <a:avLst/>
            </a:prstGeom>
          </p:spPr>
        </p:pic>
        <p:sp>
          <p:nvSpPr>
            <p:cNvPr id="10" name="Oval 9">
              <a:extLst>
                <a:ext uri="{FF2B5EF4-FFF2-40B4-BE49-F238E27FC236}">
                  <a16:creationId xmlns:a16="http://schemas.microsoft.com/office/drawing/2014/main" id="{40CFBC92-2B79-FDB4-5140-D659151EEF8D}"/>
                </a:ext>
              </a:extLst>
            </p:cNvPr>
            <p:cNvSpPr/>
            <p:nvPr/>
          </p:nvSpPr>
          <p:spPr>
            <a:xfrm>
              <a:off x="6500684" y="3058166"/>
              <a:ext cx="1243793" cy="1243793"/>
            </a:xfrm>
            <a:prstGeom prst="ellipse">
              <a:avLst/>
            </a:prstGeom>
            <a:noFill/>
            <a:ln w="635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Picture 10">
            <a:extLst>
              <a:ext uri="{FF2B5EF4-FFF2-40B4-BE49-F238E27FC236}">
                <a16:creationId xmlns:a16="http://schemas.microsoft.com/office/drawing/2014/main" id="{F84E4070-E513-0876-57D3-895E77D66E00}"/>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838201" y="2027348"/>
            <a:ext cx="4353232" cy="43532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751033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8F7437-6D98-A1AD-37DE-0700F7EAF37C}"/>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FA6DA0A5-B975-9CB5-1787-A435A26DB426}"/>
              </a:ext>
            </a:extLst>
          </p:cNvPr>
          <p:cNvSpPr>
            <a:spLocks noGrp="1"/>
          </p:cNvSpPr>
          <p:nvPr>
            <p:ph type="title"/>
          </p:nvPr>
        </p:nvSpPr>
        <p:spPr/>
        <p:txBody>
          <a:bodyPr/>
          <a:lstStyle/>
          <a:p>
            <a:r>
              <a:rPr lang="en-US" dirty="0"/>
              <a:t>Questions before we move analyzing our own spatial transcriptomics datasets?</a:t>
            </a:r>
          </a:p>
        </p:txBody>
      </p:sp>
    </p:spTree>
    <p:extLst>
      <p:ext uri="{BB962C8B-B14F-4D97-AF65-F5344CB8AC3E}">
        <p14:creationId xmlns:p14="http://schemas.microsoft.com/office/powerpoint/2010/main" val="259039448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D006F9-1643-5501-0C2E-C23969B10329}"/>
              </a:ext>
            </a:extLst>
          </p:cNvPr>
          <p:cNvSpPr>
            <a:spLocks noGrp="1"/>
          </p:cNvSpPr>
          <p:nvPr>
            <p:ph type="title"/>
          </p:nvPr>
        </p:nvSpPr>
        <p:spPr/>
        <p:txBody>
          <a:bodyPr/>
          <a:lstStyle/>
          <a:p>
            <a:pPr algn="ctr"/>
            <a:r>
              <a:rPr lang="en-US" dirty="0"/>
              <a:t>begin your adventure with your starter </a:t>
            </a:r>
            <a:r>
              <a:rPr lang="en-US" strike="sngStrike" dirty="0" err="1"/>
              <a:t>pokemon</a:t>
            </a:r>
            <a:r>
              <a:rPr lang="en-US" dirty="0"/>
              <a:t> dataset</a:t>
            </a:r>
          </a:p>
        </p:txBody>
      </p:sp>
      <p:pic>
        <p:nvPicPr>
          <p:cNvPr id="26628" name="Picture 4" descr="Eevee | Pokémon Wiki | Fandom">
            <a:extLst>
              <a:ext uri="{FF2B5EF4-FFF2-40B4-BE49-F238E27FC236}">
                <a16:creationId xmlns:a16="http://schemas.microsoft.com/office/drawing/2014/main" id="{94C4FCFE-3523-87C2-B042-9C7AC09F32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71650" y="2309147"/>
            <a:ext cx="2527300" cy="3213100"/>
          </a:xfrm>
          <a:prstGeom prst="rect">
            <a:avLst/>
          </a:prstGeom>
          <a:noFill/>
          <a:extLst>
            <a:ext uri="{909E8E84-426E-40DD-AFC4-6F175D3DCCD1}">
              <a14:hiddenFill xmlns:a14="http://schemas.microsoft.com/office/drawing/2010/main">
                <a:solidFill>
                  <a:srgbClr val="FFFFFF"/>
                </a:solidFill>
              </a14:hiddenFill>
            </a:ext>
          </a:extLst>
        </p:spPr>
      </p:pic>
      <p:pic>
        <p:nvPicPr>
          <p:cNvPr id="26630" name="Picture 6" descr="Pikachu | Pokémon Wiki | Fandom">
            <a:extLst>
              <a:ext uri="{FF2B5EF4-FFF2-40B4-BE49-F238E27FC236}">
                <a16:creationId xmlns:a16="http://schemas.microsoft.com/office/drawing/2014/main" id="{CDC6E23E-3BE6-B19F-57FC-BAC709FAD6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84475" y="2309147"/>
            <a:ext cx="2527300" cy="32131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Table 3">
            <a:extLst>
              <a:ext uri="{FF2B5EF4-FFF2-40B4-BE49-F238E27FC236}">
                <a16:creationId xmlns:a16="http://schemas.microsoft.com/office/drawing/2014/main" id="{43EE7BC4-12C3-43E2-7510-EDB20FA06B47}"/>
              </a:ext>
            </a:extLst>
          </p:cNvPr>
          <p:cNvGraphicFramePr>
            <a:graphicFrameLocks noGrp="1"/>
          </p:cNvGraphicFramePr>
          <p:nvPr>
            <p:extLst>
              <p:ext uri="{D42A27DB-BD31-4B8C-83A1-F6EECF244321}">
                <p14:modId xmlns:p14="http://schemas.microsoft.com/office/powerpoint/2010/main" val="3459629589"/>
              </p:ext>
            </p:extLst>
          </p:nvPr>
        </p:nvGraphicFramePr>
        <p:xfrm>
          <a:off x="9691672" y="2202580"/>
          <a:ext cx="1435100" cy="4086225"/>
        </p:xfrm>
        <a:graphic>
          <a:graphicData uri="http://schemas.openxmlformats.org/drawingml/2006/table">
            <a:tbl>
              <a:tblPr>
                <a:tableStyleId>{5C22544A-7EE6-4342-B048-85BDC9FD1C3A}</a:tableStyleId>
              </a:tblPr>
              <a:tblGrid>
                <a:gridCol w="1435100">
                  <a:extLst>
                    <a:ext uri="{9D8B030D-6E8A-4147-A177-3AD203B41FA5}">
                      <a16:colId xmlns:a16="http://schemas.microsoft.com/office/drawing/2014/main" val="1717829660"/>
                    </a:ext>
                  </a:extLst>
                </a:gridCol>
              </a:tblGrid>
              <a:tr h="200025">
                <a:tc>
                  <a:txBody>
                    <a:bodyPr/>
                    <a:lstStyle/>
                    <a:p>
                      <a:pPr algn="l" fontAlgn="b"/>
                      <a:r>
                        <a:rPr lang="en-US" sz="2000" u="none" strike="noStrike" dirty="0">
                          <a:effectLst/>
                        </a:rPr>
                        <a:t>aying2</a:t>
                      </a:r>
                      <a:endParaRPr lang="en-US" sz="2000" b="0" i="0" u="none" strike="noStrike" dirty="0">
                        <a:solidFill>
                          <a:srgbClr val="000000"/>
                        </a:solidFill>
                        <a:effectLst/>
                        <a:latin typeface="Arial" panose="020B0604020202020204" pitchFamily="34" charset="0"/>
                      </a:endParaRPr>
                    </a:p>
                  </a:txBody>
                  <a:tcPr marL="9525" marR="9525" marT="9525" marB="0" anchor="b"/>
                </a:tc>
                <a:extLst>
                  <a:ext uri="{0D108BD9-81ED-4DB2-BD59-A6C34878D82A}">
                    <a16:rowId xmlns:a16="http://schemas.microsoft.com/office/drawing/2014/main" val="2001244135"/>
                  </a:ext>
                </a:extLst>
              </a:tr>
              <a:tr h="200025">
                <a:tc>
                  <a:txBody>
                    <a:bodyPr/>
                    <a:lstStyle/>
                    <a:p>
                      <a:pPr algn="l" fontAlgn="b"/>
                      <a:r>
                        <a:rPr lang="en-US" sz="2000" u="none" strike="noStrike" dirty="0">
                          <a:effectLst/>
                        </a:rPr>
                        <a:t>cchen260</a:t>
                      </a:r>
                      <a:endParaRPr lang="en-US" sz="2000" b="0" i="0" u="none" strike="noStrike" dirty="0">
                        <a:solidFill>
                          <a:srgbClr val="000000"/>
                        </a:solidFill>
                        <a:effectLst/>
                        <a:latin typeface="Arial" panose="020B0604020202020204" pitchFamily="34" charset="0"/>
                      </a:endParaRPr>
                    </a:p>
                  </a:txBody>
                  <a:tcPr marL="9525" marR="9525" marT="9525" marB="0" anchor="b"/>
                </a:tc>
                <a:extLst>
                  <a:ext uri="{0D108BD9-81ED-4DB2-BD59-A6C34878D82A}">
                    <a16:rowId xmlns:a16="http://schemas.microsoft.com/office/drawing/2014/main" val="2358920796"/>
                  </a:ext>
                </a:extLst>
              </a:tr>
              <a:tr h="200025">
                <a:tc>
                  <a:txBody>
                    <a:bodyPr/>
                    <a:lstStyle/>
                    <a:p>
                      <a:pPr algn="l" fontAlgn="b"/>
                      <a:r>
                        <a:rPr lang="en-US" sz="2000" u="none" strike="noStrike" dirty="0">
                          <a:effectLst/>
                        </a:rPr>
                        <a:t>challin1</a:t>
                      </a:r>
                      <a:endParaRPr lang="en-US" sz="2000" b="0" i="0" u="none" strike="noStrike" dirty="0">
                        <a:solidFill>
                          <a:srgbClr val="000000"/>
                        </a:solidFill>
                        <a:effectLst/>
                        <a:latin typeface="Arial" panose="020B0604020202020204" pitchFamily="34" charset="0"/>
                      </a:endParaRPr>
                    </a:p>
                  </a:txBody>
                  <a:tcPr marL="9525" marR="9525" marT="9525" marB="0" anchor="b"/>
                </a:tc>
                <a:extLst>
                  <a:ext uri="{0D108BD9-81ED-4DB2-BD59-A6C34878D82A}">
                    <a16:rowId xmlns:a16="http://schemas.microsoft.com/office/drawing/2014/main" val="4139175381"/>
                  </a:ext>
                </a:extLst>
              </a:tr>
              <a:tr h="200025">
                <a:tc>
                  <a:txBody>
                    <a:bodyPr/>
                    <a:lstStyle/>
                    <a:p>
                      <a:pPr algn="l" fontAlgn="b"/>
                      <a:r>
                        <a:rPr lang="en-US" sz="2000" u="none" strike="noStrike" dirty="0">
                          <a:effectLst/>
                        </a:rPr>
                        <a:t>dvelazq5</a:t>
                      </a:r>
                      <a:endParaRPr lang="en-US" sz="2000" b="0" i="0" u="none" strike="noStrike" dirty="0">
                        <a:solidFill>
                          <a:srgbClr val="000000"/>
                        </a:solidFill>
                        <a:effectLst/>
                        <a:latin typeface="Arial" panose="020B0604020202020204" pitchFamily="34" charset="0"/>
                      </a:endParaRPr>
                    </a:p>
                  </a:txBody>
                  <a:tcPr marL="9525" marR="9525" marT="9525" marB="0" anchor="b"/>
                </a:tc>
                <a:extLst>
                  <a:ext uri="{0D108BD9-81ED-4DB2-BD59-A6C34878D82A}">
                    <a16:rowId xmlns:a16="http://schemas.microsoft.com/office/drawing/2014/main" val="3101644673"/>
                  </a:ext>
                </a:extLst>
              </a:tr>
              <a:tr h="200025">
                <a:tc>
                  <a:txBody>
                    <a:bodyPr/>
                    <a:lstStyle/>
                    <a:p>
                      <a:pPr algn="l" fontAlgn="b"/>
                      <a:r>
                        <a:rPr lang="en-US" sz="2000" u="none" strike="noStrike" dirty="0">
                          <a:effectLst/>
                        </a:rPr>
                        <a:t>ewhang2</a:t>
                      </a:r>
                      <a:endParaRPr lang="en-US" sz="2000" b="0" i="0" u="none" strike="noStrike" dirty="0">
                        <a:solidFill>
                          <a:srgbClr val="000000"/>
                        </a:solidFill>
                        <a:effectLst/>
                        <a:latin typeface="Arial" panose="020B0604020202020204" pitchFamily="34" charset="0"/>
                      </a:endParaRPr>
                    </a:p>
                  </a:txBody>
                  <a:tcPr marL="9525" marR="9525" marT="9525" marB="0" anchor="b"/>
                </a:tc>
                <a:extLst>
                  <a:ext uri="{0D108BD9-81ED-4DB2-BD59-A6C34878D82A}">
                    <a16:rowId xmlns:a16="http://schemas.microsoft.com/office/drawing/2014/main" val="4114859591"/>
                  </a:ext>
                </a:extLst>
              </a:tr>
              <a:tr h="200025">
                <a:tc>
                  <a:txBody>
                    <a:bodyPr/>
                    <a:lstStyle/>
                    <a:p>
                      <a:pPr algn="l" fontAlgn="b"/>
                      <a:r>
                        <a:rPr lang="en-US" sz="2000" u="none" strike="noStrike" dirty="0">
                          <a:effectLst/>
                        </a:rPr>
                        <a:t>jwang428</a:t>
                      </a:r>
                      <a:endParaRPr lang="en-US" sz="2000" b="0" i="0" u="none" strike="noStrike" dirty="0">
                        <a:solidFill>
                          <a:srgbClr val="000000"/>
                        </a:solidFill>
                        <a:effectLst/>
                        <a:latin typeface="Arial" panose="020B0604020202020204" pitchFamily="34" charset="0"/>
                      </a:endParaRPr>
                    </a:p>
                  </a:txBody>
                  <a:tcPr marL="9525" marR="9525" marT="9525" marB="0" anchor="b"/>
                </a:tc>
                <a:extLst>
                  <a:ext uri="{0D108BD9-81ED-4DB2-BD59-A6C34878D82A}">
                    <a16:rowId xmlns:a16="http://schemas.microsoft.com/office/drawing/2014/main" val="2583333824"/>
                  </a:ext>
                </a:extLst>
              </a:tr>
              <a:tr h="200025">
                <a:tc>
                  <a:txBody>
                    <a:bodyPr/>
                    <a:lstStyle/>
                    <a:p>
                      <a:pPr algn="l" fontAlgn="b"/>
                      <a:r>
                        <a:rPr lang="en-US" sz="2000" u="none" strike="noStrike" dirty="0">
                          <a:effectLst/>
                        </a:rPr>
                        <a:t>kmukund1</a:t>
                      </a:r>
                      <a:endParaRPr lang="en-US" sz="2000" b="0" i="0" u="none" strike="noStrike" dirty="0">
                        <a:solidFill>
                          <a:srgbClr val="000000"/>
                        </a:solidFill>
                        <a:effectLst/>
                        <a:latin typeface="Arial" panose="020B0604020202020204" pitchFamily="34" charset="0"/>
                      </a:endParaRPr>
                    </a:p>
                  </a:txBody>
                  <a:tcPr marL="9525" marR="9525" marT="9525" marB="0" anchor="b"/>
                </a:tc>
                <a:extLst>
                  <a:ext uri="{0D108BD9-81ED-4DB2-BD59-A6C34878D82A}">
                    <a16:rowId xmlns:a16="http://schemas.microsoft.com/office/drawing/2014/main" val="821100817"/>
                  </a:ext>
                </a:extLst>
              </a:tr>
              <a:tr h="200025">
                <a:tc>
                  <a:txBody>
                    <a:bodyPr/>
                    <a:lstStyle/>
                    <a:p>
                      <a:pPr algn="l" fontAlgn="b"/>
                      <a:r>
                        <a:rPr lang="en-US" sz="2000" u="none" strike="noStrike" dirty="0">
                          <a:effectLst/>
                        </a:rPr>
                        <a:t>nsoley1</a:t>
                      </a:r>
                      <a:endParaRPr lang="en-US" sz="2000" b="0" i="0" u="none" strike="noStrike" dirty="0">
                        <a:solidFill>
                          <a:srgbClr val="000000"/>
                        </a:solidFill>
                        <a:effectLst/>
                        <a:latin typeface="Arial" panose="020B0604020202020204" pitchFamily="34" charset="0"/>
                      </a:endParaRPr>
                    </a:p>
                  </a:txBody>
                  <a:tcPr marL="9525" marR="9525" marT="9525" marB="0" anchor="b"/>
                </a:tc>
                <a:extLst>
                  <a:ext uri="{0D108BD9-81ED-4DB2-BD59-A6C34878D82A}">
                    <a16:rowId xmlns:a16="http://schemas.microsoft.com/office/drawing/2014/main" val="1544951748"/>
                  </a:ext>
                </a:extLst>
              </a:tr>
              <a:tr h="200025">
                <a:tc>
                  <a:txBody>
                    <a:bodyPr/>
                    <a:lstStyle/>
                    <a:p>
                      <a:pPr algn="l" rtl="0" fontAlgn="t"/>
                      <a:r>
                        <a:rPr lang="en-US" sz="2000" u="none" strike="noStrike" dirty="0">
                          <a:effectLst/>
                        </a:rPr>
                        <a:t>psangkh1</a:t>
                      </a:r>
                      <a:endParaRPr lang="en-US" sz="2000" b="0" i="0" u="none" strike="noStrike" dirty="0">
                        <a:solidFill>
                          <a:srgbClr val="000000"/>
                        </a:solidFill>
                        <a:effectLst/>
                        <a:latin typeface="Arial" panose="020B0604020202020204" pitchFamily="34" charset="0"/>
                      </a:endParaRPr>
                    </a:p>
                  </a:txBody>
                  <a:tcPr marL="9525" marR="9525" marT="9525" marB="0"/>
                </a:tc>
                <a:extLst>
                  <a:ext uri="{0D108BD9-81ED-4DB2-BD59-A6C34878D82A}">
                    <a16:rowId xmlns:a16="http://schemas.microsoft.com/office/drawing/2014/main" val="2575534432"/>
                  </a:ext>
                </a:extLst>
              </a:tr>
              <a:tr h="200025">
                <a:tc>
                  <a:txBody>
                    <a:bodyPr/>
                    <a:lstStyle/>
                    <a:p>
                      <a:pPr algn="l" fontAlgn="b"/>
                      <a:r>
                        <a:rPr lang="en-US" sz="2000" u="none" strike="noStrike" dirty="0">
                          <a:effectLst/>
                        </a:rPr>
                        <a:t>szhan128</a:t>
                      </a:r>
                      <a:endParaRPr lang="en-US" sz="2000" b="0" i="0" u="none" strike="noStrike" dirty="0">
                        <a:solidFill>
                          <a:srgbClr val="000000"/>
                        </a:solidFill>
                        <a:effectLst/>
                        <a:latin typeface="Arial" panose="020B0604020202020204" pitchFamily="34" charset="0"/>
                      </a:endParaRPr>
                    </a:p>
                  </a:txBody>
                  <a:tcPr marL="9525" marR="9525" marT="9525" marB="0" anchor="b"/>
                </a:tc>
                <a:extLst>
                  <a:ext uri="{0D108BD9-81ED-4DB2-BD59-A6C34878D82A}">
                    <a16:rowId xmlns:a16="http://schemas.microsoft.com/office/drawing/2014/main" val="425761525"/>
                  </a:ext>
                </a:extLst>
              </a:tr>
              <a:tr h="200025">
                <a:tc>
                  <a:txBody>
                    <a:bodyPr/>
                    <a:lstStyle/>
                    <a:p>
                      <a:pPr algn="l" fontAlgn="b"/>
                      <a:r>
                        <a:rPr lang="en-US" sz="2000" u="none" strike="noStrike" dirty="0">
                          <a:effectLst/>
                        </a:rPr>
                        <a:t>tsinha5</a:t>
                      </a:r>
                      <a:endParaRPr lang="en-US" sz="2000" b="0" i="0" u="none" strike="noStrike" dirty="0">
                        <a:solidFill>
                          <a:srgbClr val="000000"/>
                        </a:solidFill>
                        <a:effectLst/>
                        <a:latin typeface="Arial" panose="020B0604020202020204" pitchFamily="34" charset="0"/>
                      </a:endParaRPr>
                    </a:p>
                  </a:txBody>
                  <a:tcPr marL="9525" marR="9525" marT="9525" marB="0" anchor="b"/>
                </a:tc>
                <a:extLst>
                  <a:ext uri="{0D108BD9-81ED-4DB2-BD59-A6C34878D82A}">
                    <a16:rowId xmlns:a16="http://schemas.microsoft.com/office/drawing/2014/main" val="798408305"/>
                  </a:ext>
                </a:extLst>
              </a:tr>
              <a:tr h="200025">
                <a:tc>
                  <a:txBody>
                    <a:bodyPr/>
                    <a:lstStyle/>
                    <a:p>
                      <a:pPr algn="l" fontAlgn="b"/>
                      <a:r>
                        <a:rPr lang="en-US" sz="2000" u="none" strike="noStrike" dirty="0">
                          <a:effectLst/>
                        </a:rPr>
                        <a:t>zzaidi3</a:t>
                      </a:r>
                      <a:endParaRPr lang="en-US" sz="2000" b="0" i="0" u="none" strike="noStrike" dirty="0">
                        <a:solidFill>
                          <a:srgbClr val="000000"/>
                        </a:solidFill>
                        <a:effectLst/>
                        <a:latin typeface="Arial" panose="020B0604020202020204" pitchFamily="34" charset="0"/>
                      </a:endParaRPr>
                    </a:p>
                  </a:txBody>
                  <a:tcPr marL="9525" marR="9525" marT="9525" marB="0" anchor="b"/>
                </a:tc>
                <a:extLst>
                  <a:ext uri="{0D108BD9-81ED-4DB2-BD59-A6C34878D82A}">
                    <a16:rowId xmlns:a16="http://schemas.microsoft.com/office/drawing/2014/main" val="1606442558"/>
                  </a:ext>
                </a:extLst>
              </a:tr>
              <a:tr h="200025">
                <a:tc>
                  <a:txBody>
                    <a:bodyPr/>
                    <a:lstStyle/>
                    <a:p>
                      <a:pPr algn="l" rtl="0" fontAlgn="t"/>
                      <a:r>
                        <a:rPr lang="en-US" sz="2000" u="none" strike="noStrike" dirty="0">
                          <a:effectLst/>
                        </a:rPr>
                        <a:t>phariha4</a:t>
                      </a:r>
                      <a:endParaRPr lang="en-US" sz="2000" b="0" i="0" u="none" strike="noStrike" dirty="0">
                        <a:solidFill>
                          <a:srgbClr val="000000"/>
                        </a:solidFill>
                        <a:effectLst/>
                        <a:latin typeface="Arial" panose="020B0604020202020204" pitchFamily="34" charset="0"/>
                      </a:endParaRPr>
                    </a:p>
                  </a:txBody>
                  <a:tcPr marL="9525" marR="9525" marT="9525" marB="0"/>
                </a:tc>
                <a:extLst>
                  <a:ext uri="{0D108BD9-81ED-4DB2-BD59-A6C34878D82A}">
                    <a16:rowId xmlns:a16="http://schemas.microsoft.com/office/drawing/2014/main" val="1005183449"/>
                  </a:ext>
                </a:extLst>
              </a:tr>
            </a:tbl>
          </a:graphicData>
        </a:graphic>
      </p:graphicFrame>
      <p:graphicFrame>
        <p:nvGraphicFramePr>
          <p:cNvPr id="5" name="Table 4">
            <a:extLst>
              <a:ext uri="{FF2B5EF4-FFF2-40B4-BE49-F238E27FC236}">
                <a16:creationId xmlns:a16="http://schemas.microsoft.com/office/drawing/2014/main" id="{C5592D5F-DE13-2033-6018-82152E947999}"/>
              </a:ext>
            </a:extLst>
          </p:cNvPr>
          <p:cNvGraphicFramePr>
            <a:graphicFrameLocks noGrp="1"/>
          </p:cNvGraphicFramePr>
          <p:nvPr>
            <p:extLst>
              <p:ext uri="{D42A27DB-BD31-4B8C-83A1-F6EECF244321}">
                <p14:modId xmlns:p14="http://schemas.microsoft.com/office/powerpoint/2010/main" val="2030404467"/>
              </p:ext>
            </p:extLst>
          </p:nvPr>
        </p:nvGraphicFramePr>
        <p:xfrm>
          <a:off x="1065228" y="2202580"/>
          <a:ext cx="1435100" cy="3771900"/>
        </p:xfrm>
        <a:graphic>
          <a:graphicData uri="http://schemas.openxmlformats.org/drawingml/2006/table">
            <a:tbl>
              <a:tblPr>
                <a:tableStyleId>{5C22544A-7EE6-4342-B048-85BDC9FD1C3A}</a:tableStyleId>
              </a:tblPr>
              <a:tblGrid>
                <a:gridCol w="1435100">
                  <a:extLst>
                    <a:ext uri="{9D8B030D-6E8A-4147-A177-3AD203B41FA5}">
                      <a16:colId xmlns:a16="http://schemas.microsoft.com/office/drawing/2014/main" val="2471828778"/>
                    </a:ext>
                  </a:extLst>
                </a:gridCol>
              </a:tblGrid>
              <a:tr h="200025">
                <a:tc>
                  <a:txBody>
                    <a:bodyPr/>
                    <a:lstStyle/>
                    <a:p>
                      <a:pPr algn="l" fontAlgn="b"/>
                      <a:r>
                        <a:rPr lang="en-US" sz="2000" u="none" strike="noStrike">
                          <a:effectLst/>
                        </a:rPr>
                        <a:t>abalan2</a:t>
                      </a:r>
                      <a:endParaRPr lang="en-US" sz="2000" b="0" i="0" u="none" strike="noStrike">
                        <a:solidFill>
                          <a:srgbClr val="000000"/>
                        </a:solidFill>
                        <a:effectLst/>
                        <a:latin typeface="Arial" panose="020B0604020202020204" pitchFamily="34" charset="0"/>
                      </a:endParaRPr>
                    </a:p>
                  </a:txBody>
                  <a:tcPr marL="9525" marR="9525" marT="9525" marB="0" anchor="b"/>
                </a:tc>
                <a:extLst>
                  <a:ext uri="{0D108BD9-81ED-4DB2-BD59-A6C34878D82A}">
                    <a16:rowId xmlns:a16="http://schemas.microsoft.com/office/drawing/2014/main" val="2313043888"/>
                  </a:ext>
                </a:extLst>
              </a:tr>
              <a:tr h="200025">
                <a:tc>
                  <a:txBody>
                    <a:bodyPr/>
                    <a:lstStyle/>
                    <a:p>
                      <a:pPr algn="l" fontAlgn="b"/>
                      <a:r>
                        <a:rPr lang="en-US" sz="2000" u="none" strike="noStrike">
                          <a:effectLst/>
                        </a:rPr>
                        <a:t>acheng41</a:t>
                      </a:r>
                      <a:endParaRPr lang="en-US" sz="2000" b="0" i="0" u="none" strike="noStrike">
                        <a:solidFill>
                          <a:srgbClr val="000000"/>
                        </a:solidFill>
                        <a:effectLst/>
                        <a:latin typeface="Arial" panose="020B0604020202020204" pitchFamily="34" charset="0"/>
                      </a:endParaRPr>
                    </a:p>
                  </a:txBody>
                  <a:tcPr marL="9525" marR="9525" marT="9525" marB="0" anchor="b"/>
                </a:tc>
                <a:extLst>
                  <a:ext uri="{0D108BD9-81ED-4DB2-BD59-A6C34878D82A}">
                    <a16:rowId xmlns:a16="http://schemas.microsoft.com/office/drawing/2014/main" val="1581862360"/>
                  </a:ext>
                </a:extLst>
              </a:tr>
              <a:tr h="200025">
                <a:tc>
                  <a:txBody>
                    <a:bodyPr/>
                    <a:lstStyle/>
                    <a:p>
                      <a:pPr algn="l" fontAlgn="b"/>
                      <a:r>
                        <a:rPr lang="en-US" sz="2000" u="none" strike="noStrike">
                          <a:effectLst/>
                        </a:rPr>
                        <a:t>akwok1</a:t>
                      </a:r>
                      <a:endParaRPr lang="en-US" sz="2000" b="0" i="0" u="none" strike="noStrike">
                        <a:solidFill>
                          <a:srgbClr val="000000"/>
                        </a:solidFill>
                        <a:effectLst/>
                        <a:latin typeface="Arial" panose="020B0604020202020204" pitchFamily="34" charset="0"/>
                      </a:endParaRPr>
                    </a:p>
                  </a:txBody>
                  <a:tcPr marL="9525" marR="9525" marT="9525" marB="0" anchor="b"/>
                </a:tc>
                <a:extLst>
                  <a:ext uri="{0D108BD9-81ED-4DB2-BD59-A6C34878D82A}">
                    <a16:rowId xmlns:a16="http://schemas.microsoft.com/office/drawing/2014/main" val="3655875437"/>
                  </a:ext>
                </a:extLst>
              </a:tr>
              <a:tr h="200025">
                <a:tc>
                  <a:txBody>
                    <a:bodyPr/>
                    <a:lstStyle/>
                    <a:p>
                      <a:pPr algn="l" fontAlgn="b"/>
                      <a:r>
                        <a:rPr lang="en-US" sz="2000" u="none" strike="noStrike" dirty="0">
                          <a:effectLst/>
                        </a:rPr>
                        <a:t>aperei13</a:t>
                      </a:r>
                      <a:endParaRPr lang="en-US" sz="2000" b="0" i="0" u="none" strike="noStrike" dirty="0">
                        <a:solidFill>
                          <a:srgbClr val="000000"/>
                        </a:solidFill>
                        <a:effectLst/>
                        <a:latin typeface="Arial" panose="020B0604020202020204" pitchFamily="34" charset="0"/>
                      </a:endParaRPr>
                    </a:p>
                  </a:txBody>
                  <a:tcPr marL="9525" marR="9525" marT="9525" marB="0" anchor="b"/>
                </a:tc>
                <a:extLst>
                  <a:ext uri="{0D108BD9-81ED-4DB2-BD59-A6C34878D82A}">
                    <a16:rowId xmlns:a16="http://schemas.microsoft.com/office/drawing/2014/main" val="369116836"/>
                  </a:ext>
                </a:extLst>
              </a:tr>
              <a:tr h="200025">
                <a:tc>
                  <a:txBody>
                    <a:bodyPr/>
                    <a:lstStyle/>
                    <a:p>
                      <a:pPr algn="l" rtl="0" fontAlgn="t"/>
                      <a:r>
                        <a:rPr lang="en-US" sz="2000" u="none" strike="noStrike" dirty="0">
                          <a:effectLst/>
                        </a:rPr>
                        <a:t>coconn20</a:t>
                      </a:r>
                      <a:endParaRPr lang="en-US" sz="2000" b="0" i="0" u="none" strike="noStrike" dirty="0">
                        <a:solidFill>
                          <a:srgbClr val="000000"/>
                        </a:solidFill>
                        <a:effectLst/>
                        <a:latin typeface="Arial" panose="020B0604020202020204" pitchFamily="34" charset="0"/>
                      </a:endParaRPr>
                    </a:p>
                  </a:txBody>
                  <a:tcPr marL="9525" marR="9525" marT="9525" marB="0"/>
                </a:tc>
                <a:extLst>
                  <a:ext uri="{0D108BD9-81ED-4DB2-BD59-A6C34878D82A}">
                    <a16:rowId xmlns:a16="http://schemas.microsoft.com/office/drawing/2014/main" val="1749899962"/>
                  </a:ext>
                </a:extLst>
              </a:tr>
              <a:tr h="200025">
                <a:tc>
                  <a:txBody>
                    <a:bodyPr/>
                    <a:lstStyle/>
                    <a:p>
                      <a:pPr algn="l" fontAlgn="b"/>
                      <a:r>
                        <a:rPr lang="en-US" sz="2000" u="none" strike="noStrike">
                          <a:effectLst/>
                        </a:rPr>
                        <a:t>eholter1</a:t>
                      </a:r>
                      <a:endParaRPr lang="en-US" sz="2000" b="0" i="0" u="none" strike="noStrike">
                        <a:solidFill>
                          <a:srgbClr val="000000"/>
                        </a:solidFill>
                        <a:effectLst/>
                        <a:latin typeface="Arial" panose="020B0604020202020204" pitchFamily="34" charset="0"/>
                      </a:endParaRPr>
                    </a:p>
                  </a:txBody>
                  <a:tcPr marL="9525" marR="9525" marT="9525" marB="0" anchor="b"/>
                </a:tc>
                <a:extLst>
                  <a:ext uri="{0D108BD9-81ED-4DB2-BD59-A6C34878D82A}">
                    <a16:rowId xmlns:a16="http://schemas.microsoft.com/office/drawing/2014/main" val="3361696947"/>
                  </a:ext>
                </a:extLst>
              </a:tr>
              <a:tr h="200025">
                <a:tc>
                  <a:txBody>
                    <a:bodyPr/>
                    <a:lstStyle/>
                    <a:p>
                      <a:pPr algn="l" fontAlgn="b"/>
                      <a:r>
                        <a:rPr lang="en-US" sz="2000" u="none" strike="noStrike" dirty="0">
                          <a:effectLst/>
                        </a:rPr>
                        <a:t>jmoor185</a:t>
                      </a:r>
                      <a:endParaRPr lang="en-US" sz="2000" b="0" i="0" u="none" strike="noStrike" dirty="0">
                        <a:solidFill>
                          <a:srgbClr val="000000"/>
                        </a:solidFill>
                        <a:effectLst/>
                        <a:latin typeface="Arial" panose="020B0604020202020204" pitchFamily="34" charset="0"/>
                      </a:endParaRPr>
                    </a:p>
                  </a:txBody>
                  <a:tcPr marL="9525" marR="9525" marT="9525" marB="0" anchor="b"/>
                </a:tc>
                <a:extLst>
                  <a:ext uri="{0D108BD9-81ED-4DB2-BD59-A6C34878D82A}">
                    <a16:rowId xmlns:a16="http://schemas.microsoft.com/office/drawing/2014/main" val="4050824807"/>
                  </a:ext>
                </a:extLst>
              </a:tr>
              <a:tr h="200025">
                <a:tc>
                  <a:txBody>
                    <a:bodyPr/>
                    <a:lstStyle/>
                    <a:p>
                      <a:pPr algn="l" fontAlgn="b"/>
                      <a:r>
                        <a:rPr lang="en-US" sz="2000" u="none" strike="noStrike">
                          <a:effectLst/>
                        </a:rPr>
                        <a:t>kbowden5</a:t>
                      </a:r>
                      <a:endParaRPr lang="en-US" sz="2000" b="0" i="0" u="none" strike="noStrike">
                        <a:solidFill>
                          <a:srgbClr val="000000"/>
                        </a:solidFill>
                        <a:effectLst/>
                        <a:latin typeface="Arial" panose="020B0604020202020204" pitchFamily="34" charset="0"/>
                      </a:endParaRPr>
                    </a:p>
                  </a:txBody>
                  <a:tcPr marL="9525" marR="9525" marT="9525" marB="0" anchor="b"/>
                </a:tc>
                <a:extLst>
                  <a:ext uri="{0D108BD9-81ED-4DB2-BD59-A6C34878D82A}">
                    <a16:rowId xmlns:a16="http://schemas.microsoft.com/office/drawing/2014/main" val="2210345257"/>
                  </a:ext>
                </a:extLst>
              </a:tr>
              <a:tr h="200025">
                <a:tc>
                  <a:txBody>
                    <a:bodyPr/>
                    <a:lstStyle/>
                    <a:p>
                      <a:pPr algn="l" fontAlgn="b"/>
                      <a:r>
                        <a:rPr lang="en-US" sz="2000" u="none" strike="noStrike">
                          <a:effectLst/>
                        </a:rPr>
                        <a:t>stripat9</a:t>
                      </a:r>
                      <a:endParaRPr lang="en-US" sz="2000" b="0" i="0" u="none" strike="noStrike">
                        <a:solidFill>
                          <a:srgbClr val="000000"/>
                        </a:solidFill>
                        <a:effectLst/>
                        <a:latin typeface="Arial" panose="020B0604020202020204" pitchFamily="34" charset="0"/>
                      </a:endParaRPr>
                    </a:p>
                  </a:txBody>
                  <a:tcPr marL="9525" marR="9525" marT="9525" marB="0" anchor="b"/>
                </a:tc>
                <a:extLst>
                  <a:ext uri="{0D108BD9-81ED-4DB2-BD59-A6C34878D82A}">
                    <a16:rowId xmlns:a16="http://schemas.microsoft.com/office/drawing/2014/main" val="2305509853"/>
                  </a:ext>
                </a:extLst>
              </a:tr>
              <a:tr h="200025">
                <a:tc>
                  <a:txBody>
                    <a:bodyPr/>
                    <a:lstStyle/>
                    <a:p>
                      <a:pPr algn="l" fontAlgn="b"/>
                      <a:r>
                        <a:rPr lang="en-US" sz="2000" u="none" strike="noStrike">
                          <a:effectLst/>
                        </a:rPr>
                        <a:t>syuxuan1</a:t>
                      </a:r>
                      <a:endParaRPr lang="en-US" sz="2000" b="0" i="0" u="none" strike="noStrike">
                        <a:solidFill>
                          <a:srgbClr val="000000"/>
                        </a:solidFill>
                        <a:effectLst/>
                        <a:latin typeface="Arial" panose="020B0604020202020204" pitchFamily="34" charset="0"/>
                      </a:endParaRPr>
                    </a:p>
                  </a:txBody>
                  <a:tcPr marL="9525" marR="9525" marT="9525" marB="0" anchor="b"/>
                </a:tc>
                <a:extLst>
                  <a:ext uri="{0D108BD9-81ED-4DB2-BD59-A6C34878D82A}">
                    <a16:rowId xmlns:a16="http://schemas.microsoft.com/office/drawing/2014/main" val="675595517"/>
                  </a:ext>
                </a:extLst>
              </a:tr>
              <a:tr h="200025">
                <a:tc>
                  <a:txBody>
                    <a:bodyPr/>
                    <a:lstStyle/>
                    <a:p>
                      <a:pPr algn="l" fontAlgn="b"/>
                      <a:r>
                        <a:rPr lang="en-US" sz="2000" u="none" strike="noStrike">
                          <a:effectLst/>
                        </a:rPr>
                        <a:t>wyang51</a:t>
                      </a:r>
                      <a:endParaRPr lang="en-US" sz="2000" b="0" i="0" u="none" strike="noStrike">
                        <a:solidFill>
                          <a:srgbClr val="000000"/>
                        </a:solidFill>
                        <a:effectLst/>
                        <a:latin typeface="Arial" panose="020B0604020202020204" pitchFamily="34" charset="0"/>
                      </a:endParaRPr>
                    </a:p>
                  </a:txBody>
                  <a:tcPr marL="9525" marR="9525" marT="9525" marB="0" anchor="b"/>
                </a:tc>
                <a:extLst>
                  <a:ext uri="{0D108BD9-81ED-4DB2-BD59-A6C34878D82A}">
                    <a16:rowId xmlns:a16="http://schemas.microsoft.com/office/drawing/2014/main" val="3493542293"/>
                  </a:ext>
                </a:extLst>
              </a:tr>
              <a:tr h="200025">
                <a:tc>
                  <a:txBody>
                    <a:bodyPr/>
                    <a:lstStyle/>
                    <a:p>
                      <a:pPr algn="l" fontAlgn="b"/>
                      <a:r>
                        <a:rPr lang="en-US" sz="2000" u="none" strike="noStrike" dirty="0">
                          <a:effectLst/>
                        </a:rPr>
                        <a:t>yyan67</a:t>
                      </a:r>
                      <a:endParaRPr lang="en-US" sz="2000" b="0" i="0" u="none" strike="noStrike" dirty="0">
                        <a:solidFill>
                          <a:srgbClr val="000000"/>
                        </a:solidFill>
                        <a:effectLst/>
                        <a:latin typeface="Arial" panose="020B0604020202020204" pitchFamily="34" charset="0"/>
                      </a:endParaRPr>
                    </a:p>
                  </a:txBody>
                  <a:tcPr marL="9525" marR="9525" marT="9525" marB="0" anchor="b"/>
                </a:tc>
                <a:extLst>
                  <a:ext uri="{0D108BD9-81ED-4DB2-BD59-A6C34878D82A}">
                    <a16:rowId xmlns:a16="http://schemas.microsoft.com/office/drawing/2014/main" val="701839839"/>
                  </a:ext>
                </a:extLst>
              </a:tr>
            </a:tbl>
          </a:graphicData>
        </a:graphic>
      </p:graphicFrame>
      <p:sp>
        <p:nvSpPr>
          <p:cNvPr id="6" name="TextBox 5">
            <a:extLst>
              <a:ext uri="{FF2B5EF4-FFF2-40B4-BE49-F238E27FC236}">
                <a16:creationId xmlns:a16="http://schemas.microsoft.com/office/drawing/2014/main" id="{2FCA1636-26E2-F322-BBB1-E5EC93FC0D75}"/>
              </a:ext>
            </a:extLst>
          </p:cNvPr>
          <p:cNvSpPr txBox="1"/>
          <p:nvPr/>
        </p:nvSpPr>
        <p:spPr>
          <a:xfrm>
            <a:off x="1320151" y="1763351"/>
            <a:ext cx="925253" cy="369332"/>
          </a:xfrm>
          <a:prstGeom prst="rect">
            <a:avLst/>
          </a:prstGeom>
          <a:noFill/>
        </p:spPr>
        <p:txBody>
          <a:bodyPr wrap="none" rtlCol="0">
            <a:spAutoFit/>
          </a:bodyPr>
          <a:lstStyle/>
          <a:p>
            <a:r>
              <a:rPr lang="en-US" dirty="0"/>
              <a:t>imaging</a:t>
            </a:r>
          </a:p>
        </p:txBody>
      </p:sp>
      <p:sp>
        <p:nvSpPr>
          <p:cNvPr id="7" name="TextBox 6">
            <a:extLst>
              <a:ext uri="{FF2B5EF4-FFF2-40B4-BE49-F238E27FC236}">
                <a16:creationId xmlns:a16="http://schemas.microsoft.com/office/drawing/2014/main" id="{D365FEEF-8DE6-40A6-EB24-E76B8408E02A}"/>
              </a:ext>
            </a:extLst>
          </p:cNvPr>
          <p:cNvSpPr txBox="1"/>
          <p:nvPr/>
        </p:nvSpPr>
        <p:spPr>
          <a:xfrm>
            <a:off x="9691672" y="1761968"/>
            <a:ext cx="1252266" cy="369332"/>
          </a:xfrm>
          <a:prstGeom prst="rect">
            <a:avLst/>
          </a:prstGeom>
          <a:noFill/>
        </p:spPr>
        <p:txBody>
          <a:bodyPr wrap="none" rtlCol="0">
            <a:spAutoFit/>
          </a:bodyPr>
          <a:lstStyle/>
          <a:p>
            <a:r>
              <a:rPr lang="en-US" dirty="0"/>
              <a:t>sequencing</a:t>
            </a:r>
          </a:p>
        </p:txBody>
      </p:sp>
    </p:spTree>
    <p:extLst>
      <p:ext uri="{BB962C8B-B14F-4D97-AF65-F5344CB8AC3E}">
        <p14:creationId xmlns:p14="http://schemas.microsoft.com/office/powerpoint/2010/main" val="290671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430D7C-B657-28EB-79F8-2802F0421664}"/>
              </a:ext>
            </a:extLst>
          </p:cNvPr>
          <p:cNvSpPr>
            <a:spLocks noGrp="1"/>
          </p:cNvSpPr>
          <p:nvPr>
            <p:ph type="title"/>
          </p:nvPr>
        </p:nvSpPr>
        <p:spPr/>
        <p:txBody>
          <a:bodyPr/>
          <a:lstStyle/>
          <a:p>
            <a:r>
              <a:rPr lang="en-US" dirty="0"/>
              <a:t>HW1</a:t>
            </a:r>
          </a:p>
        </p:txBody>
      </p:sp>
      <p:pic>
        <p:nvPicPr>
          <p:cNvPr id="5" name="Content Placeholder 4" descr="A screenshot of a computer&#10;&#10;Description automatically generated">
            <a:extLst>
              <a:ext uri="{FF2B5EF4-FFF2-40B4-BE49-F238E27FC236}">
                <a16:creationId xmlns:a16="http://schemas.microsoft.com/office/drawing/2014/main" id="{978632D1-7B0B-DA18-BAC7-685132F79F6F}"/>
              </a:ext>
            </a:extLst>
          </p:cNvPr>
          <p:cNvPicPr>
            <a:picLocks noGrp="1" noChangeAspect="1"/>
          </p:cNvPicPr>
          <p:nvPr>
            <p:ph idx="1"/>
          </p:nvPr>
        </p:nvPicPr>
        <p:blipFill>
          <a:blip r:embed="rId2"/>
          <a:stretch>
            <a:fillRect/>
          </a:stretch>
        </p:blipFill>
        <p:spPr>
          <a:xfrm>
            <a:off x="1579838" y="1476614"/>
            <a:ext cx="9032323" cy="5016261"/>
          </a:xfrm>
        </p:spPr>
      </p:pic>
    </p:spTree>
    <p:extLst>
      <p:ext uri="{BB962C8B-B14F-4D97-AF65-F5344CB8AC3E}">
        <p14:creationId xmlns:p14="http://schemas.microsoft.com/office/powerpoint/2010/main" val="25252240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B47CFB-2D5C-377F-1555-2D037864C62D}"/>
              </a:ext>
            </a:extLst>
          </p:cNvPr>
          <p:cNvSpPr>
            <a:spLocks noGrp="1"/>
          </p:cNvSpPr>
          <p:nvPr>
            <p:ph type="title"/>
          </p:nvPr>
        </p:nvSpPr>
        <p:spPr/>
        <p:txBody>
          <a:bodyPr/>
          <a:lstStyle/>
          <a:p>
            <a:r>
              <a:rPr lang="en-US" dirty="0"/>
              <a:t>What are some different cell-types? </a:t>
            </a:r>
          </a:p>
        </p:txBody>
      </p:sp>
      <p:sp>
        <p:nvSpPr>
          <p:cNvPr id="3" name="Content Placeholder 2">
            <a:extLst>
              <a:ext uri="{FF2B5EF4-FFF2-40B4-BE49-F238E27FC236}">
                <a16:creationId xmlns:a16="http://schemas.microsoft.com/office/drawing/2014/main" id="{097EA829-D3D8-8342-6D08-FE3F62017395}"/>
              </a:ext>
            </a:extLst>
          </p:cNvPr>
          <p:cNvSpPr>
            <a:spLocks noGrp="1"/>
          </p:cNvSpPr>
          <p:nvPr>
            <p:ph idx="1"/>
          </p:nvPr>
        </p:nvSpPr>
        <p:spPr/>
        <p:txBody>
          <a:bodyPr/>
          <a:lstStyle/>
          <a:p>
            <a:pPr marL="0" indent="0">
              <a:buNone/>
            </a:pPr>
            <a:endParaRPr lang="en-US" dirty="0"/>
          </a:p>
        </p:txBody>
      </p:sp>
    </p:spTree>
    <p:extLst>
      <p:ext uri="{BB962C8B-B14F-4D97-AF65-F5344CB8AC3E}">
        <p14:creationId xmlns:p14="http://schemas.microsoft.com/office/powerpoint/2010/main" val="102323733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4578C6-3DC0-2DEA-977C-DB8CC6E9C602}"/>
              </a:ext>
            </a:extLst>
          </p:cNvPr>
          <p:cNvSpPr>
            <a:spLocks noGrp="1"/>
          </p:cNvSpPr>
          <p:nvPr>
            <p:ph type="title"/>
          </p:nvPr>
        </p:nvSpPr>
        <p:spPr/>
        <p:txBody>
          <a:bodyPr/>
          <a:lstStyle/>
          <a:p>
            <a:r>
              <a:rPr lang="en-US" dirty="0"/>
              <a:t>If you want to learn more, original scientific papers are available on class website</a:t>
            </a:r>
          </a:p>
        </p:txBody>
      </p:sp>
      <p:pic>
        <p:nvPicPr>
          <p:cNvPr id="4" name="Content Placeholder 4" descr="A newspaper with a diagram of dna&#10;&#10;Description automatically generated">
            <a:extLst>
              <a:ext uri="{FF2B5EF4-FFF2-40B4-BE49-F238E27FC236}">
                <a16:creationId xmlns:a16="http://schemas.microsoft.com/office/drawing/2014/main" id="{804DBFB7-6F5F-C318-831B-C641C43A4E15}"/>
              </a:ext>
            </a:extLst>
          </p:cNvPr>
          <p:cNvPicPr>
            <a:picLocks noGrp="1" noChangeAspect="1"/>
          </p:cNvPicPr>
          <p:nvPr>
            <p:ph idx="1"/>
          </p:nvPr>
        </p:nvPicPr>
        <p:blipFill>
          <a:blip r:embed="rId2"/>
          <a:stretch>
            <a:fillRect/>
          </a:stretch>
        </p:blipFill>
        <p:spPr>
          <a:xfrm>
            <a:off x="2380130" y="1843554"/>
            <a:ext cx="3655847" cy="4706378"/>
          </a:xfrm>
        </p:spPr>
      </p:pic>
      <p:pic>
        <p:nvPicPr>
          <p:cNvPr id="6" name="Picture 5" descr="A close-up of a page&#10;&#10;Description automatically generated">
            <a:extLst>
              <a:ext uri="{FF2B5EF4-FFF2-40B4-BE49-F238E27FC236}">
                <a16:creationId xmlns:a16="http://schemas.microsoft.com/office/drawing/2014/main" id="{15FB7830-4133-131F-5A6C-171ACDDAC6E7}"/>
              </a:ext>
            </a:extLst>
          </p:cNvPr>
          <p:cNvPicPr>
            <a:picLocks noChangeAspect="1"/>
          </p:cNvPicPr>
          <p:nvPr/>
        </p:nvPicPr>
        <p:blipFill>
          <a:blip r:embed="rId3"/>
          <a:stretch>
            <a:fillRect/>
          </a:stretch>
        </p:blipFill>
        <p:spPr>
          <a:xfrm>
            <a:off x="6844998" y="1690688"/>
            <a:ext cx="3699781" cy="4802187"/>
          </a:xfrm>
          <a:prstGeom prst="rect">
            <a:avLst/>
          </a:prstGeom>
        </p:spPr>
      </p:pic>
    </p:spTree>
    <p:extLst>
      <p:ext uri="{BB962C8B-B14F-4D97-AF65-F5344CB8AC3E}">
        <p14:creationId xmlns:p14="http://schemas.microsoft.com/office/powerpoint/2010/main" val="9855593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81ED6D-AC59-5AD2-BAA6-8EED8EBA61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2423DB6-6876-3C78-3E07-3061BA31702A}"/>
              </a:ext>
            </a:extLst>
          </p:cNvPr>
          <p:cNvSpPr>
            <a:spLocks noGrp="1"/>
          </p:cNvSpPr>
          <p:nvPr>
            <p:ph type="title"/>
          </p:nvPr>
        </p:nvSpPr>
        <p:spPr/>
        <p:txBody>
          <a:bodyPr/>
          <a:lstStyle/>
          <a:p>
            <a:r>
              <a:rPr lang="en-US" dirty="0"/>
              <a:t>Reflection card</a:t>
            </a:r>
          </a:p>
        </p:txBody>
      </p:sp>
      <p:sp>
        <p:nvSpPr>
          <p:cNvPr id="3" name="Content Placeholder 2">
            <a:extLst>
              <a:ext uri="{FF2B5EF4-FFF2-40B4-BE49-F238E27FC236}">
                <a16:creationId xmlns:a16="http://schemas.microsoft.com/office/drawing/2014/main" id="{EB9A7DC8-922C-9262-C337-F1362A47DBC3}"/>
              </a:ext>
            </a:extLst>
          </p:cNvPr>
          <p:cNvSpPr>
            <a:spLocks noGrp="1"/>
          </p:cNvSpPr>
          <p:nvPr>
            <p:ph idx="1"/>
          </p:nvPr>
        </p:nvSpPr>
        <p:spPr/>
        <p:txBody>
          <a:bodyPr>
            <a:normAutofit/>
          </a:bodyPr>
          <a:lstStyle/>
          <a:p>
            <a:pPr marL="0" indent="0" algn="ctr">
              <a:buNone/>
            </a:pPr>
            <a:endParaRPr lang="en-US" b="1" dirty="0"/>
          </a:p>
          <a:p>
            <a:pPr marL="0" indent="0" algn="ctr">
              <a:buNone/>
            </a:pPr>
            <a:r>
              <a:rPr lang="en-US" b="1" dirty="0"/>
              <a:t>https://</a:t>
            </a:r>
            <a:r>
              <a:rPr lang="en-US" b="1" dirty="0" err="1"/>
              <a:t>bit.ly</a:t>
            </a:r>
            <a:r>
              <a:rPr lang="en-US" b="1" dirty="0"/>
              <a:t>/GDV24_rc</a:t>
            </a:r>
          </a:p>
        </p:txBody>
      </p:sp>
    </p:spTree>
    <p:extLst>
      <p:ext uri="{BB962C8B-B14F-4D97-AF65-F5344CB8AC3E}">
        <p14:creationId xmlns:p14="http://schemas.microsoft.com/office/powerpoint/2010/main" val="33766310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D270A1-89FB-7F75-8A83-04FF75EF8FA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D6BF94A-3E38-18E2-3322-930E3BF6AC20}"/>
              </a:ext>
            </a:extLst>
          </p:cNvPr>
          <p:cNvSpPr>
            <a:spLocks noGrp="1"/>
          </p:cNvSpPr>
          <p:nvPr>
            <p:ph type="title"/>
          </p:nvPr>
        </p:nvSpPr>
        <p:spPr/>
        <p:txBody>
          <a:bodyPr/>
          <a:lstStyle/>
          <a:p>
            <a:r>
              <a:rPr lang="en-US" dirty="0"/>
              <a:t>What are some different cell-types? </a:t>
            </a:r>
          </a:p>
        </p:txBody>
      </p:sp>
      <p:pic>
        <p:nvPicPr>
          <p:cNvPr id="4" name="Picture 2" descr="H&amp;E Stain Wikipedia, 45% OFF | radio.egerton.ac.ke">
            <a:extLst>
              <a:ext uri="{FF2B5EF4-FFF2-40B4-BE49-F238E27FC236}">
                <a16:creationId xmlns:a16="http://schemas.microsoft.com/office/drawing/2014/main" id="{E14FA319-8DD5-A31C-7353-2FC46D0227CC}"/>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38200" y="2275464"/>
            <a:ext cx="5105400" cy="356882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691BC1FA-B6CB-DC20-FE06-CD2C1D065073}"/>
              </a:ext>
            </a:extLst>
          </p:cNvPr>
          <p:cNvSpPr txBox="1"/>
          <p:nvPr/>
        </p:nvSpPr>
        <p:spPr>
          <a:xfrm>
            <a:off x="3068919" y="1690689"/>
            <a:ext cx="1706281" cy="584775"/>
          </a:xfrm>
          <a:prstGeom prst="rect">
            <a:avLst/>
          </a:prstGeom>
          <a:noFill/>
        </p:spPr>
        <p:txBody>
          <a:bodyPr wrap="square" rtlCol="0">
            <a:spAutoFit/>
          </a:bodyPr>
          <a:lstStyle/>
          <a:p>
            <a:r>
              <a:rPr lang="en-US" sz="3200" dirty="0"/>
              <a:t>H&amp;E</a:t>
            </a:r>
          </a:p>
        </p:txBody>
      </p:sp>
      <p:pic>
        <p:nvPicPr>
          <p:cNvPr id="6" name="Picture 4" descr="Nissl body - Wikipedia">
            <a:extLst>
              <a:ext uri="{FF2B5EF4-FFF2-40B4-BE49-F238E27FC236}">
                <a16:creationId xmlns:a16="http://schemas.microsoft.com/office/drawing/2014/main" id="{A786A468-E273-BD04-7F77-B397108C89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19333" y="2275464"/>
            <a:ext cx="4758432" cy="3568824"/>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B5BEC62-F7BA-F731-9CDB-3B9214583713}"/>
              </a:ext>
            </a:extLst>
          </p:cNvPr>
          <p:cNvSpPr txBox="1"/>
          <p:nvPr/>
        </p:nvSpPr>
        <p:spPr>
          <a:xfrm>
            <a:off x="8470653" y="1690688"/>
            <a:ext cx="1706281" cy="584775"/>
          </a:xfrm>
          <a:prstGeom prst="rect">
            <a:avLst/>
          </a:prstGeom>
          <a:noFill/>
        </p:spPr>
        <p:txBody>
          <a:bodyPr wrap="square" rtlCol="0">
            <a:spAutoFit/>
          </a:bodyPr>
          <a:lstStyle/>
          <a:p>
            <a:r>
              <a:rPr lang="en-US" sz="3200" dirty="0"/>
              <a:t>Nissl</a:t>
            </a:r>
          </a:p>
        </p:txBody>
      </p:sp>
      <p:sp>
        <p:nvSpPr>
          <p:cNvPr id="8" name="TextBox 7">
            <a:extLst>
              <a:ext uri="{FF2B5EF4-FFF2-40B4-BE49-F238E27FC236}">
                <a16:creationId xmlns:a16="http://schemas.microsoft.com/office/drawing/2014/main" id="{F03400D2-0411-42DD-BA21-EB13E7FB3C74}"/>
              </a:ext>
            </a:extLst>
          </p:cNvPr>
          <p:cNvSpPr txBox="1"/>
          <p:nvPr/>
        </p:nvSpPr>
        <p:spPr>
          <a:xfrm>
            <a:off x="0" y="6492875"/>
            <a:ext cx="2018309" cy="369332"/>
          </a:xfrm>
          <a:prstGeom prst="rect">
            <a:avLst/>
          </a:prstGeom>
          <a:noFill/>
        </p:spPr>
        <p:txBody>
          <a:bodyPr wrap="none" rtlCol="0">
            <a:spAutoFit/>
          </a:bodyPr>
          <a:lstStyle/>
          <a:p>
            <a:r>
              <a:rPr lang="en-US" dirty="0"/>
              <a:t>(Source: Wikipedia)</a:t>
            </a:r>
          </a:p>
        </p:txBody>
      </p:sp>
    </p:spTree>
    <p:extLst>
      <p:ext uri="{BB962C8B-B14F-4D97-AF65-F5344CB8AC3E}">
        <p14:creationId xmlns:p14="http://schemas.microsoft.com/office/powerpoint/2010/main" val="31370347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4247A2-761F-8210-21F7-29D76BE2CD9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CD1CB90-7091-303D-BABE-419E18F09105}"/>
              </a:ext>
            </a:extLst>
          </p:cNvPr>
          <p:cNvSpPr>
            <a:spLocks noGrp="1"/>
          </p:cNvSpPr>
          <p:nvPr>
            <p:ph type="title"/>
          </p:nvPr>
        </p:nvSpPr>
        <p:spPr/>
        <p:txBody>
          <a:bodyPr/>
          <a:lstStyle/>
          <a:p>
            <a:r>
              <a:rPr lang="en-US" dirty="0"/>
              <a:t>How can we distinguish these cell-types (and cell-states) from each other?</a:t>
            </a:r>
          </a:p>
        </p:txBody>
      </p:sp>
      <p:sp>
        <p:nvSpPr>
          <p:cNvPr id="7" name="Content Placeholder 6">
            <a:extLst>
              <a:ext uri="{FF2B5EF4-FFF2-40B4-BE49-F238E27FC236}">
                <a16:creationId xmlns:a16="http://schemas.microsoft.com/office/drawing/2014/main" id="{6F7E589E-0EF8-FC09-E0BD-6F03E5ACB018}"/>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8915236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5302C5-5A37-44FF-137D-95A0EB3CFE2F}"/>
              </a:ext>
            </a:extLst>
          </p:cNvPr>
          <p:cNvSpPr>
            <a:spLocks noGrp="1"/>
          </p:cNvSpPr>
          <p:nvPr>
            <p:ph type="title"/>
          </p:nvPr>
        </p:nvSpPr>
        <p:spPr/>
        <p:txBody>
          <a:bodyPr/>
          <a:lstStyle/>
          <a:p>
            <a:r>
              <a:rPr lang="en-US" dirty="0"/>
              <a:t>Why spatially-resolved profiling?</a:t>
            </a:r>
          </a:p>
        </p:txBody>
      </p:sp>
      <p:sp>
        <p:nvSpPr>
          <p:cNvPr id="3" name="Content Placeholder 2">
            <a:extLst>
              <a:ext uri="{FF2B5EF4-FFF2-40B4-BE49-F238E27FC236}">
                <a16:creationId xmlns:a16="http://schemas.microsoft.com/office/drawing/2014/main" id="{279C3EC7-493D-FF03-9B04-61F37842717E}"/>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2549132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E74682-01E0-FEEB-C686-3C2341EC77F8}"/>
              </a:ext>
            </a:extLst>
          </p:cNvPr>
          <p:cNvSpPr>
            <a:spLocks noGrp="1"/>
          </p:cNvSpPr>
          <p:nvPr>
            <p:ph type="title"/>
          </p:nvPr>
        </p:nvSpPr>
        <p:spPr/>
        <p:txBody>
          <a:bodyPr>
            <a:normAutofit fontScale="90000"/>
          </a:bodyPr>
          <a:lstStyle/>
          <a:p>
            <a:r>
              <a:rPr lang="en-US" dirty="0"/>
              <a:t>Low-throughput imaging-based spatial transcriptomic profiling techniques: single molecule fluorescence </a:t>
            </a:r>
            <a:r>
              <a:rPr lang="en-US" i="1" dirty="0"/>
              <a:t>in situ </a:t>
            </a:r>
            <a:r>
              <a:rPr lang="en-US" dirty="0"/>
              <a:t>hybridization</a:t>
            </a:r>
          </a:p>
        </p:txBody>
      </p:sp>
      <p:sp>
        <p:nvSpPr>
          <p:cNvPr id="3" name="Content Placeholder 2">
            <a:extLst>
              <a:ext uri="{FF2B5EF4-FFF2-40B4-BE49-F238E27FC236}">
                <a16:creationId xmlns:a16="http://schemas.microsoft.com/office/drawing/2014/main" id="{8750A841-57ED-F58F-6470-648CA587E3E7}"/>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4073314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41B82D-B7E0-FC82-FBAD-F74B60916E88}"/>
              </a:ext>
            </a:extLst>
          </p:cNvPr>
          <p:cNvSpPr>
            <a:spLocks noGrp="1"/>
          </p:cNvSpPr>
          <p:nvPr>
            <p:ph type="title"/>
          </p:nvPr>
        </p:nvSpPr>
        <p:spPr/>
        <p:txBody>
          <a:bodyPr>
            <a:normAutofit fontScale="90000"/>
          </a:bodyPr>
          <a:lstStyle/>
          <a:p>
            <a:r>
              <a:rPr lang="en-US" dirty="0"/>
              <a:t>Question: I design 5 </a:t>
            </a:r>
            <a:r>
              <a:rPr lang="en-US" dirty="0" err="1"/>
              <a:t>smFISH</a:t>
            </a:r>
            <a:r>
              <a:rPr lang="en-US" dirty="0"/>
              <a:t> probes to target the same gene. How many spots will I see when I take a picture?</a:t>
            </a:r>
          </a:p>
        </p:txBody>
      </p:sp>
      <p:pic>
        <p:nvPicPr>
          <p:cNvPr id="2050" name="Picture 2">
            <a:extLst>
              <a:ext uri="{FF2B5EF4-FFF2-40B4-BE49-F238E27FC236}">
                <a16:creationId xmlns:a16="http://schemas.microsoft.com/office/drawing/2014/main" id="{99BC3D3E-4730-7027-7AA5-156471CD18E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573" t="58787" r="25731"/>
          <a:stretch/>
        </p:blipFill>
        <p:spPr bwMode="auto">
          <a:xfrm>
            <a:off x="1847385" y="2474428"/>
            <a:ext cx="8497229" cy="19091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420943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F46216B-77A9-411A-B9D3-5023FCB70208}"/>
    </a:ext>
  </a:extLst>
</a:theme>
</file>

<file path=ppt/theme/theme3.xml><?xml version="1.0" encoding="utf-8"?>
<a:theme xmlns:a="http://schemas.openxmlformats.org/drawingml/2006/main" name="2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4.xml><?xml version="1.0" encoding="utf-8"?>
<a:theme xmlns:a="http://schemas.openxmlformats.org/drawingml/2006/main" name="3_Office Theme">
  <a:themeElements>
    <a:clrScheme name="Office Them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AE6F2518-B084-4896-AF52-66CC2144AA26}"/>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4469</TotalTime>
  <Words>630</Words>
  <Application>Microsoft Macintosh PowerPoint</Application>
  <PresentationFormat>Widescreen</PresentationFormat>
  <Paragraphs>110</Paragraphs>
  <Slides>41</Slides>
  <Notes>10</Notes>
  <HiddenSlides>0</HiddenSlides>
  <MMClips>0</MMClips>
  <ScaleCrop>false</ScaleCrop>
  <HeadingPairs>
    <vt:vector size="6" baseType="variant">
      <vt:variant>
        <vt:lpstr>Fonts Used</vt:lpstr>
      </vt:variant>
      <vt:variant>
        <vt:i4>5</vt:i4>
      </vt:variant>
      <vt:variant>
        <vt:lpstr>Theme</vt:lpstr>
      </vt:variant>
      <vt:variant>
        <vt:i4>4</vt:i4>
      </vt:variant>
      <vt:variant>
        <vt:lpstr>Slide Titles</vt:lpstr>
      </vt:variant>
      <vt:variant>
        <vt:i4>41</vt:i4>
      </vt:variant>
    </vt:vector>
  </HeadingPairs>
  <TitlesOfParts>
    <vt:vector size="50" baseType="lpstr">
      <vt:lpstr>-apple-system</vt:lpstr>
      <vt:lpstr>Arial</vt:lpstr>
      <vt:lpstr>Calibri</vt:lpstr>
      <vt:lpstr>Calibri Light</vt:lpstr>
      <vt:lpstr>docs-Roboto</vt:lpstr>
      <vt:lpstr>Office Theme</vt:lpstr>
      <vt:lpstr>1_Office Theme</vt:lpstr>
      <vt:lpstr>2_Office Theme</vt:lpstr>
      <vt:lpstr>3_Office Theme</vt:lpstr>
      <vt:lpstr>EN.580.428  Genomic Data Visualization Lesson 2  Spatially Resolved Transcriptomic Data</vt:lpstr>
      <vt:lpstr>Announcements</vt:lpstr>
      <vt:lpstr>Lesson learning objectives</vt:lpstr>
      <vt:lpstr>What are some different cell-types? </vt:lpstr>
      <vt:lpstr>What are some different cell-types? </vt:lpstr>
      <vt:lpstr>How can we distinguish these cell-types (and cell-states) from each other?</vt:lpstr>
      <vt:lpstr>Why spatially-resolved profiling?</vt:lpstr>
      <vt:lpstr>Low-throughput imaging-based spatial transcriptomic profiling techniques: single molecule fluorescence in situ hybridization</vt:lpstr>
      <vt:lpstr>Question: I design 5 smFISH probes to target the same gene. How many spots will I see when I take a picture?</vt:lpstr>
      <vt:lpstr>Recall: diffraction limit</vt:lpstr>
      <vt:lpstr>Question: I design 5 smFISH probes to target the same gene. How many spots will I see when I take a picture?</vt:lpstr>
      <vt:lpstr>How many genes can we image simultaneously with smFISH depends on how many colors we can visually distinguish</vt:lpstr>
      <vt:lpstr>How many genes can we image simultaneously with smFISH depends on how many colors we can visually distinguish</vt:lpstr>
      <vt:lpstr>Sequential smFISH</vt:lpstr>
      <vt:lpstr>Sequential smFISH</vt:lpstr>
      <vt:lpstr>Multiplexed smFISH</vt:lpstr>
      <vt:lpstr>Sequential vs multiplexed smFISH</vt:lpstr>
      <vt:lpstr>PowerPoint Presentation</vt:lpstr>
      <vt:lpstr>PowerPoint Presentation</vt:lpstr>
      <vt:lpstr>Water-shedding dapi-based cell segmentation</vt:lpstr>
      <vt:lpstr>Water-shedding dapi-based cell segmentation</vt:lpstr>
      <vt:lpstr>Water-shedding dapi-based cell segmentation</vt:lpstr>
      <vt:lpstr>PowerPoint Presentation</vt:lpstr>
      <vt:lpstr>Cell segmentation + spot detection + gene counting within cells = cell x gene count matrix</vt:lpstr>
      <vt:lpstr>What if you have a cell like a neuron with axon and dendrites?</vt:lpstr>
      <vt:lpstr>PowerPoint Presentation</vt:lpstr>
      <vt:lpstr>PowerPoint Presentation</vt:lpstr>
      <vt:lpstr>PowerPoint Presentation</vt:lpstr>
      <vt:lpstr>PowerPoint Presentation</vt:lpstr>
      <vt:lpstr>Questions before we move onto sequencing-based spatial transcriptomics?</vt:lpstr>
      <vt:lpstr>Low-throughput sequencing-based spatial transcriptomic profiling techniques: micro-dissection</vt:lpstr>
      <vt:lpstr>Spatial-barcode bead capture</vt:lpstr>
      <vt:lpstr>Recall: mRNAs have poly(A)-tails</vt:lpstr>
      <vt:lpstr>Spatial-barcode bead capture</vt:lpstr>
      <vt:lpstr>Spatial-barcode bead capture</vt:lpstr>
      <vt:lpstr>What happens if you have multiple cells in the same spatial spot?</vt:lpstr>
      <vt:lpstr>Questions before we move analyzing our own spatial transcriptomics datasets?</vt:lpstr>
      <vt:lpstr>begin your adventure with your starter pokemon dataset</vt:lpstr>
      <vt:lpstr>HW1</vt:lpstr>
      <vt:lpstr>If you want to learn more, original scientific papers are available on class website</vt:lpstr>
      <vt:lpstr>Reflection card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EN.580.428  Genomic Data Visualization Lesson 2  Spatially Resolved Transcriptomic Data</dc:title>
  <dc:creator>Jean Fan</dc:creator>
  <cp:lastModifiedBy>Jean Fan</cp:lastModifiedBy>
  <cp:revision>4</cp:revision>
  <dcterms:created xsi:type="dcterms:W3CDTF">2024-01-22T21:29:36Z</dcterms:created>
  <dcterms:modified xsi:type="dcterms:W3CDTF">2024-01-26T00:01:38Z</dcterms:modified>
</cp:coreProperties>
</file>